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.png"/><Relationship Id="rId7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0.jpg"/><Relationship Id="rId4" Type="http://schemas.openxmlformats.org/officeDocument/2006/relationships/image" Target="../media/image3.png"/><Relationship Id="rId9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2.png"/><Relationship Id="rId7" Type="http://schemas.openxmlformats.org/officeDocument/2006/relationships/image" Target="../media/image4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43.jpg"/><Relationship Id="rId4" Type="http://schemas.openxmlformats.org/officeDocument/2006/relationships/image" Target="../media/image3.png"/><Relationship Id="rId9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2.jpg"/><Relationship Id="rId4" Type="http://schemas.openxmlformats.org/officeDocument/2006/relationships/image" Target="../media/image3.pn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3.jpg"/><Relationship Id="rId4" Type="http://schemas.openxmlformats.org/officeDocument/2006/relationships/image" Target="../media/image3.pn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5577ED-844A-46D5-95AA-60AF674A3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1764209"/>
            <a:ext cx="10279239" cy="3329581"/>
          </a:xfrm>
        </p:spPr>
        <p:txBody>
          <a:bodyPr/>
          <a:lstStyle/>
          <a:p>
            <a:pPr algn="ctr"/>
            <a:r>
              <a:rPr lang="pl-PL" sz="6000" dirty="0"/>
              <a:t>Działalność i sukcesy cyklistek SK Cyklista Zbójno </a:t>
            </a:r>
            <a:br>
              <a:rPr lang="pl-PL" sz="6000" dirty="0"/>
            </a:br>
            <a:r>
              <a:rPr lang="pl-PL" sz="6000" dirty="0"/>
              <a:t>i SK </a:t>
            </a:r>
            <a:r>
              <a:rPr lang="pl-PL" sz="6000" dirty="0" err="1"/>
              <a:t>OSiR</a:t>
            </a:r>
            <a:r>
              <a:rPr lang="pl-PL" sz="6000" dirty="0"/>
              <a:t> Golub-Dobrzyń</a:t>
            </a:r>
          </a:p>
        </p:txBody>
      </p:sp>
    </p:spTree>
    <p:extLst>
      <p:ext uri="{BB962C8B-B14F-4D97-AF65-F5344CB8AC3E}">
        <p14:creationId xmlns:p14="http://schemas.microsoft.com/office/powerpoint/2010/main" val="206550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E6DEDAC-6ECA-4310-B1B5-5195D9FE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1" name="Picture 17">
            <a:extLst>
              <a:ext uri="{FF2B5EF4-FFF2-40B4-BE49-F238E27FC236}">
                <a16:creationId xmlns:a16="http://schemas.microsoft.com/office/drawing/2014/main" id="{090F8B19-B3AC-4A93-9127-02AE91FE7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9ED33766-FA97-4063-8B6A-B234E15241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29E8F7B-B92E-441C-9D7E-32D7CEADB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7523564-45F3-4F15-882C-27C4DB268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F96940C-161A-46D0-9AF5-75B3D70DD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5EF687D-92D6-4193-8547-2EBD6D40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3300" y="1620474"/>
            <a:ext cx="3291175" cy="489078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Godziesze Wielkie szosa - wyścig dwójkami - 1m Mistrzyni Polski w kategorii młodziczek  </a:t>
            </a:r>
            <a:b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wyścig drużynowy - 1m Mistrzyni Polski</a:t>
            </a:r>
            <a:b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Świecie n/Osą szosa - Międzywojewódzkie Mistrzostwa ze startu wspólnego - 3 m brązowy medal</a:t>
            </a:r>
            <a:endParaRPr lang="en-US" sz="6000" dirty="0"/>
          </a:p>
        </p:txBody>
      </p:sp>
      <p:pic>
        <p:nvPicPr>
          <p:cNvPr id="5" name="Symbol zastępczy zawartości 4" descr="Obraz zawierający niebo, podłoże, zewnętrzne, stojące&#10;&#10;Opis wygenerowany automatycznie">
            <a:extLst>
              <a:ext uri="{FF2B5EF4-FFF2-40B4-BE49-F238E27FC236}">
                <a16:creationId xmlns:a16="http://schemas.microsoft.com/office/drawing/2014/main" id="{AF9DC310-9795-4D44-935A-975B65CFE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10938" r="-2" b="-2"/>
          <a:stretch/>
        </p:blipFill>
        <p:spPr>
          <a:xfrm>
            <a:off x="-2" y="10"/>
            <a:ext cx="4071625" cy="3428758"/>
          </a:xfrm>
          <a:prstGeom prst="rect">
            <a:avLst/>
          </a:prstGeom>
        </p:spPr>
      </p:pic>
      <p:pic>
        <p:nvPicPr>
          <p:cNvPr id="9" name="Obraz 8" descr="Obraz zawierający tekst, droga, budynek, zewnętrzne&#10;&#10;Opis wygenerowany automatycznie">
            <a:extLst>
              <a:ext uri="{FF2B5EF4-FFF2-40B4-BE49-F238E27FC236}">
                <a16:creationId xmlns:a16="http://schemas.microsoft.com/office/drawing/2014/main" id="{60050C87-6AEF-410D-8FDC-9B1565B034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149" r="7054" b="1"/>
          <a:stretch/>
        </p:blipFill>
        <p:spPr>
          <a:xfrm>
            <a:off x="4075284" y="-234"/>
            <a:ext cx="4047665" cy="3428770"/>
          </a:xfrm>
          <a:prstGeom prst="rect">
            <a:avLst/>
          </a:prstGeom>
        </p:spPr>
      </p:pic>
      <p:pic>
        <p:nvPicPr>
          <p:cNvPr id="11" name="Obraz 10" descr="Obraz zawierający trawa, zewnętrzne, osoba, rower&#10;&#10;Opis wygenerowany automatycznie">
            <a:extLst>
              <a:ext uri="{FF2B5EF4-FFF2-40B4-BE49-F238E27FC236}">
                <a16:creationId xmlns:a16="http://schemas.microsoft.com/office/drawing/2014/main" id="{91B7F3F1-0C66-446A-9159-BDBFD3BDE5B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937" r="1" b="1"/>
          <a:stretch/>
        </p:blipFill>
        <p:spPr>
          <a:xfrm>
            <a:off x="7372" y="3428768"/>
            <a:ext cx="4061247" cy="342877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A0B6B-DDE3-4DB5-A6E2-9DBF33E11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4330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 descr="Obraz zawierający tekst, osoba, zewnętrzne, osoby&#10;&#10;Opis wygenerowany automatycznie">
            <a:extLst>
              <a:ext uri="{FF2B5EF4-FFF2-40B4-BE49-F238E27FC236}">
                <a16:creationId xmlns:a16="http://schemas.microsoft.com/office/drawing/2014/main" id="{05DD4BC8-414B-42B9-BF39-C2B23B2B328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7152" r="-2" b="19375"/>
          <a:stretch/>
        </p:blipFill>
        <p:spPr>
          <a:xfrm>
            <a:off x="4068621" y="3428768"/>
            <a:ext cx="4051579" cy="342877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6CA4E10-F0FE-48EB-88DA-1F22C7748A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8120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FEF8CCD-1420-4611-B6DB-ED4738B6EE1F}"/>
              </a:ext>
            </a:extLst>
          </p:cNvPr>
          <p:cNvSpPr txBox="1"/>
          <p:nvPr/>
        </p:nvSpPr>
        <p:spPr>
          <a:xfrm>
            <a:off x="8623300" y="1223142"/>
            <a:ext cx="1887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>
                <a:latin typeface="Calibri" panose="020F0502020204030204" pitchFamily="34" charset="0"/>
                <a:cs typeface="Calibri" panose="020F0502020204030204" pitchFamily="34" charset="0"/>
              </a:rPr>
              <a:t>WYNIKI:</a:t>
            </a:r>
          </a:p>
        </p:txBody>
      </p:sp>
    </p:spTree>
    <p:extLst>
      <p:ext uri="{BB962C8B-B14F-4D97-AF65-F5344CB8AC3E}">
        <p14:creationId xmlns:p14="http://schemas.microsoft.com/office/powerpoint/2010/main" val="2667476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9F970508-93F4-43B9-8BA3-3C4744D104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76" r="11253" b="3"/>
          <a:stretch/>
        </p:blipFill>
        <p:spPr>
          <a:xfrm>
            <a:off x="20" y="10"/>
            <a:ext cx="3049980" cy="342899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DD0DE94-8478-476A-9A2E-61AC050581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47" r="19742"/>
          <a:stretch/>
        </p:blipFill>
        <p:spPr>
          <a:xfrm>
            <a:off x="3050000" y="10"/>
            <a:ext cx="3050000" cy="3428990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FAF5F83-C29D-4A17-9E36-99278BDEAE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61" r="12969" b="2"/>
          <a:stretch/>
        </p:blipFill>
        <p:spPr>
          <a:xfrm>
            <a:off x="20" y="3429000"/>
            <a:ext cx="3049980" cy="3429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55C786A-95D5-4404-A128-B5EB5F9747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11" r="20578"/>
          <a:stretch/>
        </p:blipFill>
        <p:spPr>
          <a:xfrm>
            <a:off x="3050000" y="3429000"/>
            <a:ext cx="3050000" cy="3429000"/>
          </a:xfrm>
          <a:prstGeom prst="rect">
            <a:avLst/>
          </a:prstGeom>
        </p:spPr>
      </p:pic>
      <p:cxnSp>
        <p:nvCxnSpPr>
          <p:cNvPr id="34" name="Straight Connector 17">
            <a:extLst>
              <a:ext uri="{FF2B5EF4-FFF2-40B4-BE49-F238E27FC236}">
                <a16:creationId xmlns:a16="http://schemas.microsoft.com/office/drawing/2014/main" id="{1C73AD9E-A5AC-46CC-9919-06F334DA6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50000" y="0"/>
            <a:ext cx="0" cy="6100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19">
            <a:extLst>
              <a:ext uri="{FF2B5EF4-FFF2-40B4-BE49-F238E27FC236}">
                <a16:creationId xmlns:a16="http://schemas.microsoft.com/office/drawing/2014/main" id="{55C80435-A471-41BA-868A-C00A8D9C0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61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8954ADB-4A6D-4FA3-B51F-5E7BED3E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2450" y="753600"/>
            <a:ext cx="4554633" cy="5585669"/>
          </a:xfrm>
        </p:spPr>
        <p:txBody>
          <a:bodyPr>
            <a:normAutofit lnSpcReduction="10000"/>
          </a:bodyPr>
          <a:lstStyle/>
          <a:p>
            <a:r>
              <a:rPr lang="pl-PL" sz="2400" dirty="0"/>
              <a:t>- Młyniec szosa - Międzywojewódzkie Mistrzostwa w jeździe indywidualnej na czas - 2 m srebrny medal</a:t>
            </a:r>
          </a:p>
          <a:p>
            <a:r>
              <a:rPr lang="pl-PL" sz="2400" dirty="0"/>
              <a:t>Łukowica k/Limanowej szosa - Górskie Mistrzostwa Polski - 4 m</a:t>
            </a:r>
          </a:p>
          <a:p>
            <a:r>
              <a:rPr lang="pl-PL" sz="2400" dirty="0"/>
              <a:t>Szczecin tor - Międzywojewódzkie Mistrzostwa - wyścig punktowy - 3m brązowy medal</a:t>
            </a:r>
          </a:p>
          <a:p>
            <a:r>
              <a:rPr lang="pl-PL" sz="2400" dirty="0"/>
              <a:t>- sprint drużynowy - 3 m brązowy medal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123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AF4971-6863-4F74-9B9D-0DE489FC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452718"/>
            <a:ext cx="4765226" cy="1400530"/>
          </a:xfrm>
        </p:spPr>
        <p:txBody>
          <a:bodyPr>
            <a:normAutofit/>
          </a:bodyPr>
          <a:lstStyle/>
          <a:p>
            <a:r>
              <a:rPr lang="pl-PL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DARIA OSTRYCHARZ</a:t>
            </a:r>
            <a:endParaRPr lang="pl-PL" b="1" dirty="0"/>
          </a:p>
        </p:txBody>
      </p:sp>
      <p:pic>
        <p:nvPicPr>
          <p:cNvPr id="5" name="Symbol zastępczy zawartości 4" descr="Obraz zawierający osoba, zewnętrzne, rower, grupa&#10;&#10;Opis wygenerowany automatycznie">
            <a:extLst>
              <a:ext uri="{FF2B5EF4-FFF2-40B4-BE49-F238E27FC236}">
                <a16:creationId xmlns:a16="http://schemas.microsoft.com/office/drawing/2014/main" id="{3A115EE4-8551-4978-A5F6-3DA1F59268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70" r="3" b="24457"/>
          <a:stretch/>
        </p:blipFill>
        <p:spPr>
          <a:xfrm>
            <a:off x="6103423" y="-1"/>
            <a:ext cx="6087038" cy="262386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DECFDC-70B6-456C-B489-DECCDFD2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9268C8D-3FCD-4B6B-90C9-A5E036F2E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052918"/>
            <a:ext cx="4764245" cy="4195481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KLUB ALKS STAL GRUDZIĄDZ – SK CYKLISTA ZBÓJNO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Rodzice Maria i Kazimierz </a:t>
            </a:r>
            <a:r>
              <a:rPr lang="pl-PL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Ostrycharz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Uczennica Szkoły Mistrzostwa Sportowego             w Toruniu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az 6" descr="Obraz zawierający osoba, zewnętrzne, pozujący, stojące&#10;&#10;Opis wygenerowany automatycznie">
            <a:extLst>
              <a:ext uri="{FF2B5EF4-FFF2-40B4-BE49-F238E27FC236}">
                <a16:creationId xmlns:a16="http://schemas.microsoft.com/office/drawing/2014/main" id="{9991BF62-6037-418A-9541-BE0894C547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7266"/>
          <a:stretch/>
        </p:blipFill>
        <p:spPr>
          <a:xfrm>
            <a:off x="6103423" y="2623867"/>
            <a:ext cx="6087038" cy="42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48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56CFAB-F02C-48BB-8F92-5A9525479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638" y="452718"/>
            <a:ext cx="3305195" cy="816245"/>
          </a:xfrm>
        </p:spPr>
        <p:txBody>
          <a:bodyPr>
            <a:normAutofit/>
          </a:bodyPr>
          <a:lstStyle/>
          <a:p>
            <a:r>
              <a:rPr lang="pl-PL" dirty="0"/>
              <a:t>WYNIKI: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E796B66-6D6F-4813-8293-815C92B38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468" r="-1" b="33456"/>
          <a:stretch/>
        </p:blipFill>
        <p:spPr>
          <a:xfrm>
            <a:off x="20" y="10"/>
            <a:ext cx="6094390" cy="4233660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5327946-AD5F-4041-A750-A80431FF00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85" r="-3" b="20932"/>
          <a:stretch/>
        </p:blipFill>
        <p:spPr>
          <a:xfrm>
            <a:off x="20" y="4233670"/>
            <a:ext cx="3047185" cy="262386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FF71F23-6255-4699-B45C-CAA2BF0DAC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862" r="-3" b="22555"/>
          <a:stretch/>
        </p:blipFill>
        <p:spPr>
          <a:xfrm>
            <a:off x="3047205" y="4233670"/>
            <a:ext cx="3047205" cy="262386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50460F-A21E-4240-AE87-2E538EF35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047205" y="4233670"/>
            <a:ext cx="0" cy="262386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A2DDAE3-3B77-4D69-8A94-E04BE4CD8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233670"/>
            <a:ext cx="609441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0E927C2-502C-421A-ADF6-0887007C9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337" y="1268964"/>
            <a:ext cx="4965693" cy="5383504"/>
          </a:xfrm>
        </p:spPr>
        <p:txBody>
          <a:bodyPr>
            <a:normAutofit lnSpcReduction="10000"/>
          </a:bodyPr>
          <a:lstStyle/>
          <a:p>
            <a:r>
              <a:rPr lang="pl-PL" sz="2400" dirty="0"/>
              <a:t>Godziesze Wielkie szosa - wyścig dwójkami</a:t>
            </a:r>
          </a:p>
          <a:p>
            <a:pPr marL="0" indent="0">
              <a:buNone/>
            </a:pPr>
            <a:r>
              <a:rPr lang="pl-PL" sz="2400" dirty="0"/>
              <a:t>- 1 m Mistrzyni Polski</a:t>
            </a:r>
          </a:p>
          <a:p>
            <a:pPr marL="0" indent="0">
              <a:buNone/>
            </a:pPr>
            <a:r>
              <a:rPr lang="pl-PL" sz="2400" dirty="0"/>
              <a:t>- wyścig drużynowy</a:t>
            </a:r>
          </a:p>
          <a:p>
            <a:pPr marL="0" indent="0">
              <a:buNone/>
            </a:pPr>
            <a:r>
              <a:rPr lang="pl-PL" sz="2400" dirty="0"/>
              <a:t>- 1 m Mistrzyni Polski</a:t>
            </a:r>
          </a:p>
          <a:p>
            <a:r>
              <a:rPr lang="pl-PL" sz="2400" dirty="0"/>
              <a:t>Szczecin tor</a:t>
            </a:r>
          </a:p>
          <a:p>
            <a:pPr marL="0" indent="0">
              <a:buNone/>
            </a:pPr>
            <a:r>
              <a:rPr lang="pl-PL" sz="2400" dirty="0"/>
              <a:t>- Międzywojewódzkie Mistrzostwa</a:t>
            </a:r>
          </a:p>
          <a:p>
            <a:pPr marL="0" indent="0">
              <a:buNone/>
            </a:pPr>
            <a:r>
              <a:rPr lang="pl-PL" sz="2400" dirty="0"/>
              <a:t>- wyścig punktowy</a:t>
            </a:r>
          </a:p>
          <a:p>
            <a:pPr marL="0" indent="0">
              <a:buNone/>
            </a:pPr>
            <a:r>
              <a:rPr lang="pl-PL" sz="2400" dirty="0"/>
              <a:t>- 1m złoty medal</a:t>
            </a:r>
          </a:p>
          <a:p>
            <a:pPr marL="0" indent="0">
              <a:buNone/>
            </a:pPr>
            <a:r>
              <a:rPr lang="pl-PL" sz="2400" dirty="0"/>
              <a:t>- wyścig sprint drużynowy</a:t>
            </a:r>
          </a:p>
          <a:p>
            <a:pPr marL="0" indent="0">
              <a:buNone/>
            </a:pPr>
            <a:r>
              <a:rPr lang="pl-PL" sz="2400" dirty="0"/>
              <a:t>- 2m srebrny medal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6478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9">
            <a:extLst>
              <a:ext uri="{FF2B5EF4-FFF2-40B4-BE49-F238E27FC236}">
                <a16:creationId xmlns:a16="http://schemas.microsoft.com/office/drawing/2014/main" id="{CE6DEDAC-6ECA-4310-B1B5-5195D9FE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3" name="Picture 31">
            <a:extLst>
              <a:ext uri="{FF2B5EF4-FFF2-40B4-BE49-F238E27FC236}">
                <a16:creationId xmlns:a16="http://schemas.microsoft.com/office/drawing/2014/main" id="{090F8B19-B3AC-4A93-9127-02AE91FE7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4" name="Oval 33">
            <a:extLst>
              <a:ext uri="{FF2B5EF4-FFF2-40B4-BE49-F238E27FC236}">
                <a16:creationId xmlns:a16="http://schemas.microsoft.com/office/drawing/2014/main" id="{9ED33766-FA97-4063-8B6A-B234E15241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29E8F7B-B92E-441C-9D7E-32D7CEADB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7523564-45F3-4F15-882C-27C4DB268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F96940C-161A-46D0-9AF5-75B3D70DD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5" name="Obraz 24" descr="Obraz zawierający zewnętrzne, niebo, osoba&#10;&#10;Opis wygenerowany automatycznie">
            <a:extLst>
              <a:ext uri="{FF2B5EF4-FFF2-40B4-BE49-F238E27FC236}">
                <a16:creationId xmlns:a16="http://schemas.microsoft.com/office/drawing/2014/main" id="{24459ABC-5A9C-470E-A905-39AD6BD909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53" r="15607" b="2"/>
          <a:stretch/>
        </p:blipFill>
        <p:spPr>
          <a:xfrm>
            <a:off x="253494" y="1308836"/>
            <a:ext cx="3008262" cy="49800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7" name="Obraz 16" descr="Obraz zawierający osoba, rower, podłoże, zewnętrzne&#10;&#10;Opis wygenerowany automatycznie">
            <a:extLst>
              <a:ext uri="{FF2B5EF4-FFF2-40B4-BE49-F238E27FC236}">
                <a16:creationId xmlns:a16="http://schemas.microsoft.com/office/drawing/2014/main" id="{B3063A53-7676-4452-A0C2-527E9CC3EF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979" r="481" b="2"/>
          <a:stretch/>
        </p:blipFill>
        <p:spPr>
          <a:xfrm>
            <a:off x="3176539" y="1308836"/>
            <a:ext cx="3008262" cy="49800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21" name="Obraz 20" descr="Obraz zawierający rower, osoba, zewnętrzne, jazda&#10;&#10;Opis wygenerowany automatycznie">
            <a:extLst>
              <a:ext uri="{FF2B5EF4-FFF2-40B4-BE49-F238E27FC236}">
                <a16:creationId xmlns:a16="http://schemas.microsoft.com/office/drawing/2014/main" id="{0307B210-06E2-4BF7-9A09-D9CD49787A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084" r="26611" b="-1"/>
          <a:stretch/>
        </p:blipFill>
        <p:spPr>
          <a:xfrm>
            <a:off x="6099584" y="1308836"/>
            <a:ext cx="3008262" cy="49800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3" name="Symbol zastępczy zawartości 12" descr="Obraz zawierający tekst&#10;&#10;Opis wygenerowany automatycznie">
            <a:extLst>
              <a:ext uri="{FF2B5EF4-FFF2-40B4-BE49-F238E27FC236}">
                <a16:creationId xmlns:a16="http://schemas.microsoft.com/office/drawing/2014/main" id="{F0AF7333-249E-4F6A-B868-CC2AD274D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/>
          <a:srcRect l="37588" r="35229" b="-1"/>
          <a:stretch/>
        </p:blipFill>
        <p:spPr>
          <a:xfrm>
            <a:off x="8933681" y="1308836"/>
            <a:ext cx="3008262" cy="49800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0526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6F7CD4-35C5-43E7-A9C6-DE309FD76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7886" y="528218"/>
            <a:ext cx="5167075" cy="1652200"/>
          </a:xfrm>
        </p:spPr>
        <p:txBody>
          <a:bodyPr>
            <a:normAutofit/>
          </a:bodyPr>
          <a:lstStyle/>
          <a:p>
            <a:r>
              <a:rPr lang="pl-PL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MICHALINA </a:t>
            </a:r>
            <a:br>
              <a:rPr lang="pl-PL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RZESZOT</a:t>
            </a:r>
            <a:endParaRPr lang="pl-PL" b="1" dirty="0"/>
          </a:p>
        </p:txBody>
      </p:sp>
      <p:pic>
        <p:nvPicPr>
          <p:cNvPr id="7" name="Obraz 6" descr="Obraz zawierający tekst, osoba, pozujący&#10;&#10;Opis wygenerowany automatycznie">
            <a:extLst>
              <a:ext uri="{FF2B5EF4-FFF2-40B4-BE49-F238E27FC236}">
                <a16:creationId xmlns:a16="http://schemas.microsoft.com/office/drawing/2014/main" id="{282F8221-2FA7-467B-BB7E-920CC2F7D0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60" b="31851"/>
          <a:stretch/>
        </p:blipFill>
        <p:spPr>
          <a:xfrm>
            <a:off x="-1" y="10"/>
            <a:ext cx="4634681" cy="3428990"/>
          </a:xfrm>
          <a:prstGeom prst="rect">
            <a:avLst/>
          </a:prstGeom>
        </p:spPr>
      </p:pic>
      <p:pic>
        <p:nvPicPr>
          <p:cNvPr id="5" name="Symbol zastępczy zawartości 4" descr="Obraz zawierający zewnętrzne, osoba, wyścigowe, sport&#10;&#10;Opis wygenerowany automatycznie">
            <a:extLst>
              <a:ext uri="{FF2B5EF4-FFF2-40B4-BE49-F238E27FC236}">
                <a16:creationId xmlns:a16="http://schemas.microsoft.com/office/drawing/2014/main" id="{24265870-499A-4EB3-89DE-D27443B568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68"/>
          <a:stretch/>
        </p:blipFill>
        <p:spPr>
          <a:xfrm>
            <a:off x="3222" y="3429001"/>
            <a:ext cx="4634681" cy="342853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37917AE-F40A-489F-86F1-C1977C41C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7886" y="2180418"/>
            <a:ext cx="6165364" cy="4552034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klub ALKS STAL GRUDZIĄDZ – SK CYKLISTA ZBÓJNO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rodzice Katarzyna i Paweł Rzeszot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uczennica Zespołu Szkół im. Wojska Polskiego w Zbójnie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48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2889D5-40E6-46FB-815D-5106365CC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452718"/>
            <a:ext cx="3978790" cy="923076"/>
          </a:xfrm>
        </p:spPr>
        <p:txBody>
          <a:bodyPr>
            <a:normAutofit/>
          </a:bodyPr>
          <a:lstStyle/>
          <a:p>
            <a:r>
              <a:rPr lang="pl-PL" dirty="0"/>
              <a:t>WYNIKI:</a:t>
            </a:r>
          </a:p>
        </p:txBody>
      </p:sp>
      <p:pic>
        <p:nvPicPr>
          <p:cNvPr id="9" name="Obraz 8" descr="Obraz zawierający drzewo, zewnętrzne, osoba, grupa&#10;&#10;Opis wygenerowany automatycznie">
            <a:extLst>
              <a:ext uri="{FF2B5EF4-FFF2-40B4-BE49-F238E27FC236}">
                <a16:creationId xmlns:a16="http://schemas.microsoft.com/office/drawing/2014/main" id="{00DA6410-D120-49BA-93BA-D8F75E133C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493" r="1" b="33094"/>
          <a:stretch/>
        </p:blipFill>
        <p:spPr>
          <a:xfrm>
            <a:off x="5316658" y="10"/>
            <a:ext cx="6873804" cy="34289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DD45ADE-A3FD-4347-8EA1-1AEAE1374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C72B56B-B4E8-47C3-8C29-CCD85DFB7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375794"/>
            <a:ext cx="4100469" cy="5310232"/>
          </a:xfrm>
        </p:spPr>
        <p:txBody>
          <a:bodyPr>
            <a:normAutofit fontScale="77500" lnSpcReduction="20000"/>
          </a:bodyPr>
          <a:lstStyle/>
          <a:p>
            <a:r>
              <a:rPr lang="pl-PL" sz="3100" dirty="0"/>
              <a:t>Godziesze Wielkie szosa</a:t>
            </a:r>
          </a:p>
          <a:p>
            <a:pPr marL="0" indent="0">
              <a:buNone/>
            </a:pPr>
            <a:r>
              <a:rPr lang="pl-PL" sz="3100" dirty="0"/>
              <a:t>- wyścig drużynowy</a:t>
            </a:r>
          </a:p>
          <a:p>
            <a:pPr marL="0" indent="0">
              <a:buNone/>
            </a:pPr>
            <a:r>
              <a:rPr lang="pl-PL" sz="3100" dirty="0"/>
              <a:t>- 1 m Mistrzyni Polski młodziczek</a:t>
            </a:r>
          </a:p>
          <a:p>
            <a:r>
              <a:rPr lang="pl-PL" sz="3100" dirty="0"/>
              <a:t>Szczecin tor</a:t>
            </a:r>
          </a:p>
          <a:p>
            <a:pPr marL="0" indent="0">
              <a:buNone/>
            </a:pPr>
            <a:r>
              <a:rPr lang="pl-PL" sz="3100" dirty="0"/>
              <a:t>Międzywojewódzkie Mistrzostwa</a:t>
            </a:r>
          </a:p>
          <a:p>
            <a:pPr marL="0" indent="0">
              <a:buNone/>
            </a:pPr>
            <a:r>
              <a:rPr lang="pl-PL" sz="3100" dirty="0"/>
              <a:t>- wyścig indywidualny na dochodzenie 1000 m</a:t>
            </a:r>
          </a:p>
          <a:p>
            <a:pPr marL="0" indent="0">
              <a:buNone/>
            </a:pPr>
            <a:r>
              <a:rPr lang="pl-PL" sz="3100" dirty="0"/>
              <a:t>- 3 m brązowy medal</a:t>
            </a:r>
          </a:p>
          <a:p>
            <a:pPr marL="0" indent="0">
              <a:buNone/>
            </a:pPr>
            <a:r>
              <a:rPr lang="pl-PL" sz="3100" dirty="0"/>
              <a:t>- wyścig sprint drużynowy</a:t>
            </a:r>
          </a:p>
          <a:p>
            <a:pPr marL="0" indent="0">
              <a:buNone/>
            </a:pPr>
            <a:r>
              <a:rPr lang="pl-PL" sz="3100" dirty="0"/>
              <a:t>- 3 m brązowy medal</a:t>
            </a:r>
          </a:p>
          <a:p>
            <a:endParaRPr lang="en-US" dirty="0"/>
          </a:p>
        </p:txBody>
      </p:sp>
      <p:pic>
        <p:nvPicPr>
          <p:cNvPr id="7" name="Obraz 6" descr="Obraz zawierający droga, zewnętrzne, drzewo, niebo&#10;&#10;Opis wygenerowany automatycznie">
            <a:extLst>
              <a:ext uri="{FF2B5EF4-FFF2-40B4-BE49-F238E27FC236}">
                <a16:creationId xmlns:a16="http://schemas.microsoft.com/office/drawing/2014/main" id="{81BC7985-16EE-4FA3-94A4-DBB57A7D73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25" r="8973" b="2"/>
          <a:stretch/>
        </p:blipFill>
        <p:spPr>
          <a:xfrm>
            <a:off x="5316658" y="3428998"/>
            <a:ext cx="3436902" cy="3428998"/>
          </a:xfrm>
          <a:prstGeom prst="rect">
            <a:avLst/>
          </a:prstGeom>
        </p:spPr>
      </p:pic>
      <p:pic>
        <p:nvPicPr>
          <p:cNvPr id="5" name="Symbol zastępczy zawartości 4" descr="Obraz zawierający droga, zewnętrzne, rower, drzewo&#10;&#10;Opis wygenerowany automatycznie">
            <a:extLst>
              <a:ext uri="{FF2B5EF4-FFF2-40B4-BE49-F238E27FC236}">
                <a16:creationId xmlns:a16="http://schemas.microsoft.com/office/drawing/2014/main" id="{5BDB9EED-C497-4CA3-AE15-CF047BEA7B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75" r="7122" b="2"/>
          <a:stretch/>
        </p:blipFill>
        <p:spPr>
          <a:xfrm>
            <a:off x="8753560" y="3428998"/>
            <a:ext cx="3436902" cy="342899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B893B6-3536-4763-A5A0-07B7DFA29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3560" y="3428998"/>
            <a:ext cx="0" cy="342899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2A655D-DD6A-431B-84B5-B5278B1AF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16658" y="3428998"/>
            <a:ext cx="687380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318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droga, zewnętrzne, rower, drzewo&#10;&#10;Opis wygenerowany automatycznie">
            <a:extLst>
              <a:ext uri="{FF2B5EF4-FFF2-40B4-BE49-F238E27FC236}">
                <a16:creationId xmlns:a16="http://schemas.microsoft.com/office/drawing/2014/main" id="{D333A9C0-3B42-44ED-A80F-922EE0D94F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15000"/>
          </a:blip>
          <a:srcRect t="2715" b="130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Rectangle 11">
            <a:extLst>
              <a:ext uri="{FF2B5EF4-FFF2-40B4-BE49-F238E27FC236}">
                <a16:creationId xmlns:a16="http://schemas.microsoft.com/office/drawing/2014/main" id="{C696EBFA-4394-4B46-9875-039A1F1D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79EAD4-BE91-4916-A228-A8AFE6251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729" y="1767692"/>
            <a:ext cx="8946541" cy="419548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4800" dirty="0"/>
              <a:t>Dziękuję za uwagę!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738531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32AA2D-8332-4F53-8281-AE3A049E0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51" y="528705"/>
            <a:ext cx="4068612" cy="1675975"/>
          </a:xfrm>
        </p:spPr>
        <p:txBody>
          <a:bodyPr>
            <a:normAutofit/>
          </a:bodyPr>
          <a:lstStyle/>
          <a:p>
            <a:r>
              <a:rPr lang="pl-PL" sz="3900" b="1" dirty="0"/>
              <a:t>ELIZA RABAŻYŃSKA</a:t>
            </a:r>
          </a:p>
        </p:txBody>
      </p:sp>
      <p:pic>
        <p:nvPicPr>
          <p:cNvPr id="21" name="Obraz 20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601F461B-3D12-4BA2-8AE5-038657240A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28"/>
          <a:stretch/>
        </p:blipFill>
        <p:spPr>
          <a:xfrm>
            <a:off x="4613644" y="609368"/>
            <a:ext cx="3409037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9" name="Obraz 18" descr="Obraz zawierający zewnętrzne, podłoże, osoba, jazda&#10;&#10;Opis wygenerowany automatycznie">
            <a:extLst>
              <a:ext uri="{FF2B5EF4-FFF2-40B4-BE49-F238E27FC236}">
                <a16:creationId xmlns:a16="http://schemas.microsoft.com/office/drawing/2014/main" id="{86434626-A9B6-4D2F-97AD-4DCAB7722F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284" r="-2" b="14804"/>
          <a:stretch/>
        </p:blipFill>
        <p:spPr>
          <a:xfrm>
            <a:off x="8135262" y="609602"/>
            <a:ext cx="3409037" cy="2766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46" name="Rectangle 27">
            <a:extLst>
              <a:ext uri="{FF2B5EF4-FFF2-40B4-BE49-F238E27FC236}">
                <a16:creationId xmlns:a16="http://schemas.microsoft.com/office/drawing/2014/main" id="{171D947F-E060-4314-98D6-5C59DC549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0613B1DF-38C1-422B-8C07-AC020F72D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450" y="2207708"/>
            <a:ext cx="4181193" cy="376385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KLUB - ALKS STAL GRUDZIĄDZ - SK CYKLISTA ZBÓJNO</a:t>
            </a:r>
            <a:endPara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Rodzice Zofia i Piotr </a:t>
            </a:r>
            <a:r>
              <a:rPr lang="pl-PL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Rabażyńscy</a:t>
            </a:r>
            <a:endPara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Uczennica Szkoły Mistrzostwa Sportowego w Toruniu</a:t>
            </a:r>
            <a:endPara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Mistrzyni Polski juniorek młodszych na szosie i torze.</a:t>
            </a:r>
          </a:p>
          <a:p>
            <a:endParaRPr lang="en-US" dirty="0"/>
          </a:p>
        </p:txBody>
      </p:sp>
      <p:pic>
        <p:nvPicPr>
          <p:cNvPr id="17" name="Symbol zastępczy zawartości 16" descr="Obraz zawierający trawa, zewnętrzne, osoba, rower&#10;&#10;Opis wygenerowany automatycznie">
            <a:extLst>
              <a:ext uri="{FF2B5EF4-FFF2-40B4-BE49-F238E27FC236}">
                <a16:creationId xmlns:a16="http://schemas.microsoft.com/office/drawing/2014/main" id="{DF6C56B4-0B22-4A31-967F-ABC430479C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728" r="1" b="25112"/>
          <a:stretch/>
        </p:blipFill>
        <p:spPr>
          <a:xfrm>
            <a:off x="8135262" y="3482340"/>
            <a:ext cx="3409037" cy="2766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6024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E6DEDAC-6ECA-4310-B1B5-5195D9FE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1" name="Picture 17">
            <a:extLst>
              <a:ext uri="{FF2B5EF4-FFF2-40B4-BE49-F238E27FC236}">
                <a16:creationId xmlns:a16="http://schemas.microsoft.com/office/drawing/2014/main" id="{090F8B19-B3AC-4A93-9127-02AE91FE7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3" name="Oval 19">
            <a:extLst>
              <a:ext uri="{FF2B5EF4-FFF2-40B4-BE49-F238E27FC236}">
                <a16:creationId xmlns:a16="http://schemas.microsoft.com/office/drawing/2014/main" id="{9ED33766-FA97-4063-8B6A-B234E15241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29E8F7B-B92E-441C-9D7E-32D7CEADB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7523564-45F3-4F15-882C-27C4DB268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F96940C-161A-46D0-9AF5-75B3D70DD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" name="Obraz 10" descr="Obraz zawierający zewnętrzne, rower, niebo, droga&#10;&#10;Opis wygenerowany automatycznie">
            <a:extLst>
              <a:ext uri="{FF2B5EF4-FFF2-40B4-BE49-F238E27FC236}">
                <a16:creationId xmlns:a16="http://schemas.microsoft.com/office/drawing/2014/main" id="{AAB8B70A-46F4-4FF6-ADF6-80939E9DFD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255" r="4" b="9647"/>
          <a:stretch/>
        </p:blipFill>
        <p:spPr>
          <a:xfrm>
            <a:off x="2" y="10"/>
            <a:ext cx="3047695" cy="3428990"/>
          </a:xfrm>
          <a:prstGeom prst="rect">
            <a:avLst/>
          </a:prstGeom>
        </p:spPr>
      </p:pic>
      <p:pic>
        <p:nvPicPr>
          <p:cNvPr id="9" name="Obraz 8" descr="Obraz zawierający tekst, budynek, niebo, zewnętrzne&#10;&#10;Opis wygenerowany automatycznie">
            <a:extLst>
              <a:ext uri="{FF2B5EF4-FFF2-40B4-BE49-F238E27FC236}">
                <a16:creationId xmlns:a16="http://schemas.microsoft.com/office/drawing/2014/main" id="{79094A5E-10E5-48C2-9796-69B3EE9D1C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022" r="-2" b="-2"/>
          <a:stretch/>
        </p:blipFill>
        <p:spPr>
          <a:xfrm>
            <a:off x="3047697" y="10"/>
            <a:ext cx="3047695" cy="3428990"/>
          </a:xfrm>
          <a:prstGeom prst="rect">
            <a:avLst/>
          </a:prstGeom>
        </p:spPr>
      </p:pic>
      <p:pic>
        <p:nvPicPr>
          <p:cNvPr id="7" name="Obraz 6" descr="Obraz zawierający rower, zewnętrzne, osoba, drzewo&#10;&#10;Opis wygenerowany automatycznie">
            <a:extLst>
              <a:ext uri="{FF2B5EF4-FFF2-40B4-BE49-F238E27FC236}">
                <a16:creationId xmlns:a16="http://schemas.microsoft.com/office/drawing/2014/main" id="{CA02851B-6BA1-49D7-B441-D9DDDA4F81B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980" r="3" b="10718"/>
          <a:stretch/>
        </p:blipFill>
        <p:spPr>
          <a:xfrm>
            <a:off x="982" y="3429000"/>
            <a:ext cx="6093429" cy="3429000"/>
          </a:xfrm>
          <a:prstGeom prst="rect">
            <a:avLst/>
          </a:prstGeom>
        </p:spPr>
      </p:pic>
      <p:pic>
        <p:nvPicPr>
          <p:cNvPr id="5" name="Symbol zastępczy zawartości 4" descr="Obraz zawierający podłoże, osoba, jazda na rowerze, rower&#10;&#10;Opis wygenerowany automatycznie">
            <a:extLst>
              <a:ext uri="{FF2B5EF4-FFF2-40B4-BE49-F238E27FC236}">
                <a16:creationId xmlns:a16="http://schemas.microsoft.com/office/drawing/2014/main" id="{CFD3E2E4-445F-446A-BF19-1CB64A5C8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/>
          <a:srcRect l="14670" r="25980" b="-1"/>
          <a:stretch/>
        </p:blipFill>
        <p:spPr>
          <a:xfrm>
            <a:off x="6103624" y="-462"/>
            <a:ext cx="6097589" cy="6857990"/>
          </a:xfrm>
          <a:prstGeom prst="rect">
            <a:avLst/>
          </a:prstGeom>
        </p:spPr>
      </p:pic>
      <p:sp>
        <p:nvSpPr>
          <p:cNvPr id="35" name="Rectangle 27">
            <a:extLst>
              <a:ext uri="{FF2B5EF4-FFF2-40B4-BE49-F238E27FC236}">
                <a16:creationId xmlns:a16="http://schemas.microsoft.com/office/drawing/2014/main" id="{9195FF13-E2CA-4567-8A9C-448316F9D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63569" y="0"/>
            <a:ext cx="3960041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6C38F4-39B6-4D88-B10A-0DF55E4FB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163781" y="1295400"/>
            <a:ext cx="3961418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9FFDDE5-5E21-4726-A37F-8EAA67662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7295" y="1447800"/>
            <a:ext cx="3796315" cy="54101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Koziegłowy szosa, Ogólnopolska Olimpiada Młodzieży, wyścig ze startu wspólnego i tytuł Mistrzyni Polski.</a:t>
            </a:r>
            <a:b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Godziesze Wielkie szosa, wyścig dwójkami (brązowy medal), wyścig drużynowy (srebrny medal).</a:t>
            </a:r>
            <a:b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Kalisz tor, Ogólnopolska Olimpiada Młodzieży</a:t>
            </a:r>
            <a:b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wyścig </a:t>
            </a:r>
            <a:r>
              <a:rPr lang="pl-PL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omnium</a:t>
            </a: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pl-PL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scratch</a:t>
            </a: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temporunda</a:t>
            </a: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eliminacyjny, punktowy) - 1 m Mistrzostwo Polski   </a:t>
            </a:r>
            <a:b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sprint drużynowy                                                                - 1 m Mistrzostwo Polski         </a:t>
            </a:r>
            <a:b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wyścig drużynowy na dochodzenie</a:t>
            </a:r>
            <a:b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- 2 m Wicemistrzostwo Polski</a:t>
            </a:r>
            <a:b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4000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1016E89-B1C8-4033-A3A1-C55EA3B7B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1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4208CE7-09A5-49ED-8453-C7A14BDD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6094411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06F89E0-351E-42D9-AD3D-B3B1C2668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6785" y="-462"/>
            <a:ext cx="10056" cy="342946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8849FC3-67E6-4BF1-82AC-71CA46CF32C4}"/>
              </a:ext>
            </a:extLst>
          </p:cNvPr>
          <p:cNvSpPr txBox="1"/>
          <p:nvPr/>
        </p:nvSpPr>
        <p:spPr>
          <a:xfrm>
            <a:off x="7327295" y="273903"/>
            <a:ext cx="2888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WYNIKI :</a:t>
            </a:r>
            <a:endParaRPr lang="pl-PL" sz="4800" dirty="0"/>
          </a:p>
        </p:txBody>
      </p:sp>
    </p:spTree>
    <p:extLst>
      <p:ext uri="{BB962C8B-B14F-4D97-AF65-F5344CB8AC3E}">
        <p14:creationId xmlns:p14="http://schemas.microsoft.com/office/powerpoint/2010/main" val="64425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2E20686-BA27-44D3-8886-87E4DB952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141683-172F-422B-8E85-E2BAF9A31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6C8FBEC-2227-4822-B955-4D40B2A7A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2FD85A9-DD91-4BD5-A893-D9048D39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C4D3AE-6612-4A24-A4EE-D305432AA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9036EB8-50BA-47CB-9685-84CEA1CC1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753A8D0-6136-4DA9-9CD0-1F1D65A8C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25" y="125836"/>
            <a:ext cx="3803056" cy="61239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Eliza startowała w trzech Pucharach Polski na szosie ze startu wspólnego:</a:t>
            </a:r>
            <a:b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Zamość 1m - złoty medal</a:t>
            </a:r>
            <a:b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Dobromierz 1m -  złoty medal</a:t>
            </a:r>
            <a:b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Jarosławiec 2m - srebrny medal</a:t>
            </a:r>
            <a:b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sezonie kolarskim 2021 została uznana za najlepszą zawodniczkę w kraju </a:t>
            </a:r>
            <a:br>
              <a:rPr lang="pl-PL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kategorii juniorek młodszych(15-16 lat)</a:t>
            </a:r>
            <a:endParaRPr lang="en-US" sz="4800" u="sng" dirty="0"/>
          </a:p>
        </p:txBody>
      </p:sp>
      <p:pic>
        <p:nvPicPr>
          <p:cNvPr id="5" name="Symbol zastępczy zawartości 4" descr="Obraz zawierający trawa, zewnętrzne, droga, jazda&#10;&#10;Opis wygenerowany automatycznie">
            <a:extLst>
              <a:ext uri="{FF2B5EF4-FFF2-40B4-BE49-F238E27FC236}">
                <a16:creationId xmlns:a16="http://schemas.microsoft.com/office/drawing/2014/main" id="{0F49776B-79B5-4185-8E92-BB389BE56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27087" r="32441" b="-2"/>
          <a:stretch/>
        </p:blipFill>
        <p:spPr>
          <a:xfrm>
            <a:off x="4078288" y="10"/>
            <a:ext cx="4051579" cy="6857528"/>
          </a:xfrm>
          <a:prstGeom prst="rect">
            <a:avLst/>
          </a:prstGeom>
        </p:spPr>
      </p:pic>
      <p:pic>
        <p:nvPicPr>
          <p:cNvPr id="9" name="Obraz 8" descr="Obraz zawierający tekst, osoba, zewnętrzne, stół&#10;&#10;Opis wygenerowany automatycznie">
            <a:extLst>
              <a:ext uri="{FF2B5EF4-FFF2-40B4-BE49-F238E27FC236}">
                <a16:creationId xmlns:a16="http://schemas.microsoft.com/office/drawing/2014/main" id="{6850A692-9EDA-46E7-96DE-94275D6472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79" r="1623" b="-2"/>
          <a:stretch/>
        </p:blipFill>
        <p:spPr>
          <a:xfrm>
            <a:off x="8123381" y="10"/>
            <a:ext cx="4068619" cy="342875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1D01643-A866-4F21-A871-888309E42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AF61EBA2-F4DC-4E55-A84B-85B47F7FE3C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447" r="6716" b="-2"/>
          <a:stretch/>
        </p:blipFill>
        <p:spPr>
          <a:xfrm>
            <a:off x="8130753" y="3428768"/>
            <a:ext cx="4061247" cy="342877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77299C7-E271-4CC2-A3F5-B18D9162E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67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05A0649-D680-42A9-B0AE-B906C081B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3381" y="3428768"/>
            <a:ext cx="406861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156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BE81C97-B5B6-4A25-8074-663E24FC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731" y="1184682"/>
            <a:ext cx="3339281" cy="380283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Została powołana do kadry narodowej juniorek na szosie i torze.</a:t>
            </a:r>
            <a:endParaRPr lang="en-US" sz="3600" dirty="0"/>
          </a:p>
        </p:txBody>
      </p:sp>
      <p:pic>
        <p:nvPicPr>
          <p:cNvPr id="5" name="Symbol zastępczy zawartości 4" descr="Obraz zawierający niebo, zewnętrzne, trawa, osoba&#10;&#10;Opis wygenerowany automatycznie">
            <a:extLst>
              <a:ext uri="{FF2B5EF4-FFF2-40B4-BE49-F238E27FC236}">
                <a16:creationId xmlns:a16="http://schemas.microsoft.com/office/drawing/2014/main" id="{21162A13-E166-42C3-A203-ACDFCE6E3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14674" r="2678"/>
          <a:stretch/>
        </p:blipFill>
        <p:spPr>
          <a:xfrm>
            <a:off x="4634682" y="10"/>
            <a:ext cx="755731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91B2AEB-9C03-4291-82DB-27D351F31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7877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A63D29-662E-444B-A31C-4D380EB76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452718"/>
            <a:ext cx="3978790" cy="1400530"/>
          </a:xfrm>
        </p:spPr>
        <p:txBody>
          <a:bodyPr>
            <a:normAutofit/>
          </a:bodyPr>
          <a:lstStyle/>
          <a:p>
            <a:r>
              <a:rPr lang="pl-PL" sz="39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OLIWIA KĘPCZYŃSKA </a:t>
            </a:r>
            <a:endParaRPr lang="pl-PL" sz="3900" dirty="0"/>
          </a:p>
        </p:txBody>
      </p:sp>
      <p:pic>
        <p:nvPicPr>
          <p:cNvPr id="7" name="Obraz 6" descr="Obraz zawierający zewnętrzne, droga, drzewo&#10;&#10;Opis wygenerowany automatycznie">
            <a:extLst>
              <a:ext uri="{FF2B5EF4-FFF2-40B4-BE49-F238E27FC236}">
                <a16:creationId xmlns:a16="http://schemas.microsoft.com/office/drawing/2014/main" id="{9C777E5D-F7D3-4F85-9A59-3E77FD2294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7" r="3" b="23831"/>
          <a:stretch/>
        </p:blipFill>
        <p:spPr>
          <a:xfrm>
            <a:off x="5316658" y="10"/>
            <a:ext cx="6873804" cy="3428988"/>
          </a:xfrm>
          <a:prstGeom prst="rect">
            <a:avLst/>
          </a:prstGeom>
        </p:spPr>
      </p:pic>
      <p:sp>
        <p:nvSpPr>
          <p:cNvPr id="37" name="Rectangle 15">
            <a:extLst>
              <a:ext uri="{FF2B5EF4-FFF2-40B4-BE49-F238E27FC236}">
                <a16:creationId xmlns:a16="http://schemas.microsoft.com/office/drawing/2014/main" id="{ADD45ADE-A3FD-4347-8EA1-1AEAE1374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8A36F7E-7290-444F-B065-4B5F36F4E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052918"/>
            <a:ext cx="3977971" cy="4195481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KLUB ALKS STAL GRUDZIĄDZ – SK </a:t>
            </a:r>
            <a:r>
              <a:rPr lang="pl-PL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OSiR</a:t>
            </a: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GOLUB-DOBRZYŃ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Rodzice - Katarzyna                       i Janusz Kępczyńscy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Uczennica Szkoły Mistrzostwa Sportowego  w Toruniu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Symbol zastępczy zawartości 4" descr="Obraz zawierający tekst, osoba, wewnątrz, stojące&#10;&#10;Opis wygenerowany automatycznie">
            <a:extLst>
              <a:ext uri="{FF2B5EF4-FFF2-40B4-BE49-F238E27FC236}">
                <a16:creationId xmlns:a16="http://schemas.microsoft.com/office/drawing/2014/main" id="{C2DC3B60-86CC-4D0D-A92E-30699268EB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44" r="12299" b="4"/>
          <a:stretch/>
        </p:blipFill>
        <p:spPr>
          <a:xfrm>
            <a:off x="5316658" y="3428998"/>
            <a:ext cx="3436902" cy="3428998"/>
          </a:xfrm>
          <a:prstGeom prst="rect">
            <a:avLst/>
          </a:prstGeom>
        </p:spPr>
      </p:pic>
      <p:pic>
        <p:nvPicPr>
          <p:cNvPr id="9" name="Obraz 8" descr="Obraz zawierający osoba, droga, rower, jazda&#10;&#10;Opis wygenerowany automatycznie">
            <a:extLst>
              <a:ext uri="{FF2B5EF4-FFF2-40B4-BE49-F238E27FC236}">
                <a16:creationId xmlns:a16="http://schemas.microsoft.com/office/drawing/2014/main" id="{1E3A5C3A-F408-420C-A510-4536786629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88" r="11839"/>
          <a:stretch/>
        </p:blipFill>
        <p:spPr>
          <a:xfrm>
            <a:off x="8753560" y="3428998"/>
            <a:ext cx="3436902" cy="342899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B893B6-3536-4763-A5A0-07B7DFA29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3560" y="3428998"/>
            <a:ext cx="0" cy="342899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2A655D-DD6A-431B-84B5-B5278B1AF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16658" y="3428998"/>
            <a:ext cx="687380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828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2E20686-BA27-44D3-8886-87E4DB952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5" name="Picture 15">
            <a:extLst>
              <a:ext uri="{FF2B5EF4-FFF2-40B4-BE49-F238E27FC236}">
                <a16:creationId xmlns:a16="http://schemas.microsoft.com/office/drawing/2014/main" id="{46141683-172F-422B-8E85-E2BAF9A31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6C8FBEC-2227-4822-B955-4D40B2A7A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2FD85A9-DD91-4BD5-A893-D9048D39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C4D3AE-6612-4A24-A4EE-D305432AA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9036EB8-50BA-47CB-9685-84CEA1CC1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AF2A4AE-D8BE-4124-B56F-C25EC7178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98" y="570703"/>
            <a:ext cx="2392968" cy="6390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WYNIKI :</a:t>
            </a:r>
            <a:endParaRPr lang="en-US" sz="8800" dirty="0"/>
          </a:p>
        </p:txBody>
      </p:sp>
      <p:pic>
        <p:nvPicPr>
          <p:cNvPr id="7" name="Obraz 6" descr="Obraz zawierający tekst, sport&#10;&#10;Opis wygenerowany automatycznie">
            <a:extLst>
              <a:ext uri="{FF2B5EF4-FFF2-40B4-BE49-F238E27FC236}">
                <a16:creationId xmlns:a16="http://schemas.microsoft.com/office/drawing/2014/main" id="{198C2897-3333-4F53-BB0E-F93B159F1E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989" r="19525" b="-1"/>
          <a:stretch/>
        </p:blipFill>
        <p:spPr>
          <a:xfrm>
            <a:off x="6339356" y="3267489"/>
            <a:ext cx="2917356" cy="35905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9" name="Obraz 8" descr="Obraz zawierający tekst, sport, stół&#10;&#10;Opis wygenerowany automatycznie">
            <a:extLst>
              <a:ext uri="{FF2B5EF4-FFF2-40B4-BE49-F238E27FC236}">
                <a16:creationId xmlns:a16="http://schemas.microsoft.com/office/drawing/2014/main" id="{842FCDDA-1F2C-480C-BCF9-B5D80DBFB4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514"/>
          <a:stretch/>
        </p:blipFill>
        <p:spPr>
          <a:xfrm>
            <a:off x="6324886" y="-370413"/>
            <a:ext cx="2917356" cy="35586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Symbol zastępczy zawartości 4" descr="Obraz zawierający osoba, sport, grupa&#10;&#10;Opis wygenerowany automatycznie">
            <a:extLst>
              <a:ext uri="{FF2B5EF4-FFF2-40B4-BE49-F238E27FC236}">
                <a16:creationId xmlns:a16="http://schemas.microsoft.com/office/drawing/2014/main" id="{70817424-BE93-4BD4-A9D5-DF0BFF0C4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/>
          <a:srcRect l="19487" r="25996" b="-1"/>
          <a:stretch/>
        </p:blipFill>
        <p:spPr>
          <a:xfrm>
            <a:off x="9340696" y="-168439"/>
            <a:ext cx="2751778" cy="33566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id="{8984890B-1058-4F87-A3AA-26F6B14644E1}"/>
              </a:ext>
            </a:extLst>
          </p:cNvPr>
          <p:cNvSpPr txBox="1"/>
          <p:nvPr/>
        </p:nvSpPr>
        <p:spPr>
          <a:xfrm>
            <a:off x="304898" y="1303382"/>
            <a:ext cx="5688424" cy="4955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Pruszków tor, wyścig punktowy i tytuł Mistrzyni Polski, wyścig </a:t>
            </a:r>
            <a:r>
              <a:rPr lang="pl-PL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scratch</a:t>
            </a: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tytuł Wicemistrzyni Polski.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Łódź tor, Puchar Polski - 1 m - wyścig madisona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Łódź tor Puchar Polski - 2 m – wyścig sprint drużynowy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Godziesze Wielkie szosa - wyścig dwójkami                        - 3 m brązowy medal 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Godziesze Wielkie szosa wyścig drużynowy                         - 2 m srebrny medal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Koziegłowy szosa - Puchar Polski – wyścig ze startu wspólnego - 1 m złoty medal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pl-P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Obraz 11" descr="Obraz zawierający osoba, rower, zewnętrzne, jazda na rowerze&#10;&#10;Opis wygenerowany automatycznie">
            <a:extLst>
              <a:ext uri="{FF2B5EF4-FFF2-40B4-BE49-F238E27FC236}">
                <a16:creationId xmlns:a16="http://schemas.microsoft.com/office/drawing/2014/main" id="{3506125D-A786-4666-8F48-FC35A799C0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5514" y="3267488"/>
            <a:ext cx="2724818" cy="355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59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budynek, niebo, zewnętrzne&#10;&#10;Opis wygenerowany automatycznie">
            <a:extLst>
              <a:ext uri="{FF2B5EF4-FFF2-40B4-BE49-F238E27FC236}">
                <a16:creationId xmlns:a16="http://schemas.microsoft.com/office/drawing/2014/main" id="{968240AE-B273-4101-905E-D57853E538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28" r="16619"/>
          <a:stretch/>
        </p:blipFill>
        <p:spPr>
          <a:xfrm>
            <a:off x="4613644" y="609368"/>
            <a:ext cx="3409037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Obraz 6" descr="Obraz zawierający tekst, trawa, niebo, zewnętrzne&#10;&#10;Opis wygenerowany automatycznie">
            <a:extLst>
              <a:ext uri="{FF2B5EF4-FFF2-40B4-BE49-F238E27FC236}">
                <a16:creationId xmlns:a16="http://schemas.microsoft.com/office/drawing/2014/main" id="{B8B72B50-1669-4D5B-A739-D87C17E46B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74" r="34660"/>
          <a:stretch/>
        </p:blipFill>
        <p:spPr>
          <a:xfrm>
            <a:off x="8135262" y="609601"/>
            <a:ext cx="3409037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6" name="Rectangle 13">
            <a:extLst>
              <a:ext uri="{FF2B5EF4-FFF2-40B4-BE49-F238E27FC236}">
                <a16:creationId xmlns:a16="http://schemas.microsoft.com/office/drawing/2014/main" id="{B4BFCD53-7EAD-4FDE-866D-72D8ED608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FAC24540-A37E-4E5D-89F7-3951D16ECCB5}"/>
              </a:ext>
            </a:extLst>
          </p:cNvPr>
          <p:cNvSpPr txBox="1"/>
          <p:nvPr/>
        </p:nvSpPr>
        <p:spPr>
          <a:xfrm>
            <a:off x="217689" y="4800720"/>
            <a:ext cx="4068634" cy="1549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Oliwia została powołana do kadry juniorek na szosie i torze.</a:t>
            </a:r>
            <a:endPara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1A901967-15D8-45F8-B75A-A6A4A401CFF0}"/>
              </a:ext>
            </a:extLst>
          </p:cNvPr>
          <p:cNvSpPr txBox="1"/>
          <p:nvPr/>
        </p:nvSpPr>
        <p:spPr>
          <a:xfrm>
            <a:off x="225239" y="625991"/>
            <a:ext cx="399036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Zawodniczka, która w czerwcu br. podczas Pucharu Polski w Szczecinie na torze, miała groźny upadek z obrażeniami wewnętrznymi została przewieziona do szpitala. Dwa miesiące bez ścigania, powrót zajęć treningowych i ponowne  sukcesy.</a:t>
            </a:r>
          </a:p>
          <a:p>
            <a:endParaRPr lang="pl-P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Oliwia po zakończonym leczeniu i kilkunastu jednostkach treningowych  wróciła do ścigania uzyskując bardzo dobre wyniki na szosie i torze.</a:t>
            </a:r>
          </a:p>
        </p:txBody>
      </p:sp>
    </p:spTree>
    <p:extLst>
      <p:ext uri="{BB962C8B-B14F-4D97-AF65-F5344CB8AC3E}">
        <p14:creationId xmlns:p14="http://schemas.microsoft.com/office/powerpoint/2010/main" val="960695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rawa, zewnętrzne, rower, droga&#10;&#10;Opis wygenerowany automatycznie">
            <a:extLst>
              <a:ext uri="{FF2B5EF4-FFF2-40B4-BE49-F238E27FC236}">
                <a16:creationId xmlns:a16="http://schemas.microsoft.com/office/drawing/2014/main" id="{ECAE89C0-D52E-4E21-99D5-8A8CEF4405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091" t="5073" b="183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29DF628-3DC1-41BF-9730-E680D7FC2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353316" y="0"/>
            <a:ext cx="7770296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B00197E-2D0A-4EE4-AFCA-242835CFA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724" y="187656"/>
            <a:ext cx="6557921" cy="767688"/>
          </a:xfrm>
        </p:spPr>
        <p:txBody>
          <a:bodyPr anchor="b">
            <a:normAutofit/>
          </a:bodyPr>
          <a:lstStyle/>
          <a:p>
            <a:r>
              <a:rPr lang="pl-PL" sz="3900" b="1" dirty="0">
                <a:solidFill>
                  <a:schemeClr val="bg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DARIA DĘBICKA</a:t>
            </a:r>
            <a:endParaRPr lang="pl-PL" sz="3900" b="1" dirty="0">
              <a:solidFill>
                <a:schemeClr val="bg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3695FD-17A6-460C-AFB4-A56F8DFB4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352800" y="1295400"/>
            <a:ext cx="7772400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ymbol zastępczy zawartości 6" descr="Obraz zawierający tekst, budynek&#10;&#10;Opis wygenerowany automatycznie">
            <a:extLst>
              <a:ext uri="{FF2B5EF4-FFF2-40B4-BE49-F238E27FC236}">
                <a16:creationId xmlns:a16="http://schemas.microsoft.com/office/drawing/2014/main" id="{B2CEB6F8-FC24-4A01-90CC-EA52B5B1BC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409" y="-5241"/>
            <a:ext cx="4596774" cy="6863241"/>
          </a:xfr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2D527E2-D8CC-41B5-9B24-F570084F6DE3}"/>
              </a:ext>
            </a:extLst>
          </p:cNvPr>
          <p:cNvSpPr txBox="1"/>
          <p:nvPr/>
        </p:nvSpPr>
        <p:spPr>
          <a:xfrm>
            <a:off x="4769376" y="1823403"/>
            <a:ext cx="6360395" cy="3841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pl-P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klub ALKS STAL GRUDZIĄDZ –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 </a:t>
            </a:r>
            <a:r>
              <a:rPr lang="pl-P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OSiR</a:t>
            </a:r>
            <a:r>
              <a:rPr lang="pl-P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GOLUB-DOBRZYŃ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rodzice Małgorzata i Kazimierz Dębiccy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uczennica Szkoły Podstawowej                im. Józefa </a:t>
            </a:r>
            <a:r>
              <a:rPr lang="pl-PL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Sołtykiewicza</a:t>
            </a:r>
            <a:r>
              <a:rPr lang="pl-P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Węgiersku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9277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62</TotalTime>
  <Words>614</Words>
  <Application>Microsoft Office PowerPoint</Application>
  <PresentationFormat>Panoramiczny</PresentationFormat>
  <Paragraphs>66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Gothic</vt:lpstr>
      <vt:lpstr>Wingdings 3</vt:lpstr>
      <vt:lpstr>Jon</vt:lpstr>
      <vt:lpstr>Działalność i sukcesy cyklistek SK Cyklista Zbójno  i SK OSiR Golub-Dobrzyń</vt:lpstr>
      <vt:lpstr>ELIZA RABAŻYŃSKA</vt:lpstr>
      <vt:lpstr> - Koziegłowy szosa, Ogólnopolska Olimpiada Młodzieży, wyścig ze startu wspólnego i tytuł Mistrzyni Polski. - Godziesze Wielkie szosa, wyścig dwójkami (brązowy medal), wyścig drużynowy (srebrny medal). - Kalisz tor, Ogólnopolska Olimpiada Młodzieży - wyścig omnium (scratch, temporunda, eliminacyjny, punktowy) - 1 m Mistrzostwo Polski    - sprint drużynowy                                                                - 1 m Mistrzostwo Polski          - wyścig drużynowy na dochodzenie - 2 m Wicemistrzostwo Polski </vt:lpstr>
      <vt:lpstr>Eliza startowała w trzech Pucharach Polski na szosie ze startu wspólnego: - Zamość 1m - złoty medal - Dobromierz 1m -  złoty medal - Jarosławiec 2m - srebrny medal W sezonie kolarskim 2021 została uznana za najlepszą zawodniczkę w kraju  w kategorii juniorek młodszych(15-16 lat)</vt:lpstr>
      <vt:lpstr>Została powołana do kadry narodowej juniorek na szosie i torze.</vt:lpstr>
      <vt:lpstr>OLIWIA KĘPCZYŃSKA </vt:lpstr>
      <vt:lpstr>WYNIKI :</vt:lpstr>
      <vt:lpstr>Prezentacja programu PowerPoint</vt:lpstr>
      <vt:lpstr>DARIA DĘBICKA</vt:lpstr>
      <vt:lpstr>- Godziesze Wielkie szosa - wyścig dwójkami - 1m Mistrzyni Polski w kategorii młodziczek   - wyścig drużynowy - 1m Mistrzyni Polski - Świecie n/Osą szosa - Międzywojewódzkie Mistrzostwa ze startu wspólnego - 3 m brązowy medal</vt:lpstr>
      <vt:lpstr>Prezentacja programu PowerPoint</vt:lpstr>
      <vt:lpstr>DARIA OSTRYCHARZ</vt:lpstr>
      <vt:lpstr>WYNIKI:</vt:lpstr>
      <vt:lpstr>Prezentacja programu PowerPoint</vt:lpstr>
      <vt:lpstr>MICHALINA  RZESZOT</vt:lpstr>
      <vt:lpstr>WYNIKI: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Działalność i sukcesy cyklistek LUKS Grodno Nowogród –  SK cyklista Zbójno</dc:title>
  <dc:creator>Marcin Nowak</dc:creator>
  <cp:lastModifiedBy>Marcin Nowak</cp:lastModifiedBy>
  <cp:revision>21</cp:revision>
  <dcterms:created xsi:type="dcterms:W3CDTF">2021-12-10T06:54:30Z</dcterms:created>
  <dcterms:modified xsi:type="dcterms:W3CDTF">2021-12-16T11:19:04Z</dcterms:modified>
</cp:coreProperties>
</file>