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5" r:id="rId4"/>
  </p:sldMasterIdLst>
  <p:notesMasterIdLst>
    <p:notesMasterId r:id="rId30"/>
  </p:notesMasterIdLst>
  <p:handoutMasterIdLst>
    <p:handoutMasterId r:id="rId31"/>
  </p:handoutMasterIdLst>
  <p:sldIdLst>
    <p:sldId id="411" r:id="rId5"/>
    <p:sldId id="389" r:id="rId6"/>
    <p:sldId id="392" r:id="rId7"/>
    <p:sldId id="384" r:id="rId8"/>
    <p:sldId id="393" r:id="rId9"/>
    <p:sldId id="279" r:id="rId10"/>
    <p:sldId id="321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4" r:id="rId21"/>
    <p:sldId id="403" r:id="rId22"/>
    <p:sldId id="405" r:id="rId23"/>
    <p:sldId id="406" r:id="rId24"/>
    <p:sldId id="407" r:id="rId25"/>
    <p:sldId id="408" r:id="rId26"/>
    <p:sldId id="409" r:id="rId27"/>
    <p:sldId id="410" r:id="rId28"/>
    <p:sldId id="391" r:id="rId2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725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132EB8-CFCC-499F-BEAE-8DD803317D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5A3D12-88C3-4377-B015-19E5CD31C798}">
      <dgm:prSet custT="1"/>
      <dgm:spPr/>
      <dgm:t>
        <a:bodyPr/>
        <a:lstStyle/>
        <a:p>
          <a:pPr algn="ctr"/>
          <a:r>
            <a:rPr lang="pl-PL" sz="1800" dirty="0"/>
            <a:t>Od 1.01.2021 r. do 31.12. 2021 r. obowiązywała umowa zawarta pomiędzy Powiatem Golubsko-Dobrzyńskim                  a Kujawsko-Pomorskim Transportem Samochodowym S.A. z siedzibą                  we Włocławku na świadczenie usług               w zakresie publicznego transportu zbiorowego na terenie powiatu,                      w wyniku, której Powiat stał się organizatorem publicznego transportu zbiorowego.  </a:t>
          </a:r>
        </a:p>
        <a:p>
          <a:pPr algn="ctr"/>
          <a:r>
            <a:rPr lang="pl-PL" sz="1800" dirty="0"/>
            <a:t>Zakres wykonywania przewozów pasażerskich obejmował swym zasięgiem 5 linii komunikacyjnych:</a:t>
          </a:r>
          <a:endParaRPr lang="en-US" sz="1800" dirty="0"/>
        </a:p>
      </dgm:t>
    </dgm:pt>
    <dgm:pt modelId="{BA24AB6D-D467-48BB-97B1-AC0BE8BECAB2}" type="parTrans" cxnId="{591693F2-6FA1-40FB-88B9-5C8E10CFB447}">
      <dgm:prSet/>
      <dgm:spPr/>
      <dgm:t>
        <a:bodyPr/>
        <a:lstStyle/>
        <a:p>
          <a:endParaRPr lang="en-US"/>
        </a:p>
      </dgm:t>
    </dgm:pt>
    <dgm:pt modelId="{F2739669-906A-4AEC-8657-5D2BCA15FA6D}" type="sibTrans" cxnId="{591693F2-6FA1-40FB-88B9-5C8E10CFB447}">
      <dgm:prSet/>
      <dgm:spPr/>
      <dgm:t>
        <a:bodyPr/>
        <a:lstStyle/>
        <a:p>
          <a:endParaRPr lang="en-US"/>
        </a:p>
      </dgm:t>
    </dgm:pt>
    <dgm:pt modelId="{27AA1E24-3DB1-4341-82BE-7F9340AD3F19}">
      <dgm:prSet/>
      <dgm:spPr/>
      <dgm:t>
        <a:bodyPr/>
        <a:lstStyle/>
        <a:p>
          <a:pPr algn="ctr"/>
          <a:r>
            <a:rPr lang="pl-PL" dirty="0">
              <a:solidFill>
                <a:schemeClr val="tx1"/>
              </a:solidFill>
            </a:rPr>
            <a:t>Golub-Dobrzyń – Radomin</a:t>
          </a:r>
          <a:endParaRPr lang="en-US" dirty="0">
            <a:solidFill>
              <a:schemeClr val="tx1"/>
            </a:solidFill>
          </a:endParaRPr>
        </a:p>
      </dgm:t>
    </dgm:pt>
    <dgm:pt modelId="{CA071E91-2940-445C-8FBE-9F2C40E04FF6}" type="parTrans" cxnId="{5BE9AB8B-1581-4D36-882A-037C1A3E2A0E}">
      <dgm:prSet/>
      <dgm:spPr/>
      <dgm:t>
        <a:bodyPr/>
        <a:lstStyle/>
        <a:p>
          <a:endParaRPr lang="en-US"/>
        </a:p>
      </dgm:t>
    </dgm:pt>
    <dgm:pt modelId="{42C0D51D-6ADD-4C49-8629-CF1B88776326}" type="sibTrans" cxnId="{5BE9AB8B-1581-4D36-882A-037C1A3E2A0E}">
      <dgm:prSet/>
      <dgm:spPr/>
      <dgm:t>
        <a:bodyPr/>
        <a:lstStyle/>
        <a:p>
          <a:endParaRPr lang="en-US"/>
        </a:p>
      </dgm:t>
    </dgm:pt>
    <dgm:pt modelId="{A7882B51-9E87-473E-81D6-14116A27A3C6}">
      <dgm:prSet/>
      <dgm:spPr/>
      <dgm:t>
        <a:bodyPr/>
        <a:lstStyle/>
        <a:p>
          <a:pPr algn="ctr"/>
          <a:r>
            <a:rPr lang="pl-PL" dirty="0">
              <a:solidFill>
                <a:schemeClr val="tx1"/>
              </a:solidFill>
            </a:rPr>
            <a:t>Golub-Dobrzyń – Zbójno – Golub-Dobrzyń</a:t>
          </a:r>
          <a:endParaRPr lang="en-US" dirty="0">
            <a:solidFill>
              <a:schemeClr val="tx1"/>
            </a:solidFill>
          </a:endParaRPr>
        </a:p>
      </dgm:t>
    </dgm:pt>
    <dgm:pt modelId="{7B66B494-A618-4C22-9E49-8D80904D2306}" type="parTrans" cxnId="{BB6D55A0-C0E8-4A72-BFAB-8C38971807B9}">
      <dgm:prSet/>
      <dgm:spPr/>
      <dgm:t>
        <a:bodyPr/>
        <a:lstStyle/>
        <a:p>
          <a:endParaRPr lang="en-US"/>
        </a:p>
      </dgm:t>
    </dgm:pt>
    <dgm:pt modelId="{129105C9-DD7F-4D14-8143-F84036A32805}" type="sibTrans" cxnId="{BB6D55A0-C0E8-4A72-BFAB-8C38971807B9}">
      <dgm:prSet/>
      <dgm:spPr/>
      <dgm:t>
        <a:bodyPr/>
        <a:lstStyle/>
        <a:p>
          <a:endParaRPr lang="en-US"/>
        </a:p>
      </dgm:t>
    </dgm:pt>
    <dgm:pt modelId="{F0ABCF34-5650-4D9B-B377-54DE1018343F}">
      <dgm:prSet/>
      <dgm:spPr/>
      <dgm:t>
        <a:bodyPr/>
        <a:lstStyle/>
        <a:p>
          <a:pPr algn="ctr"/>
          <a:r>
            <a:rPr lang="pl-PL" dirty="0">
              <a:solidFill>
                <a:schemeClr val="tx1"/>
              </a:solidFill>
            </a:rPr>
            <a:t>Golub-Dobrzyń – Ciechocin – Golub-Dobrzyń</a:t>
          </a:r>
          <a:endParaRPr lang="en-US" dirty="0">
            <a:solidFill>
              <a:schemeClr val="tx1"/>
            </a:solidFill>
          </a:endParaRPr>
        </a:p>
      </dgm:t>
    </dgm:pt>
    <dgm:pt modelId="{9045B933-10A3-4CBA-A0A2-B2DA5F439851}" type="parTrans" cxnId="{FB097CAA-2FCB-40E6-B1E5-353CBF84CC03}">
      <dgm:prSet/>
      <dgm:spPr/>
      <dgm:t>
        <a:bodyPr/>
        <a:lstStyle/>
        <a:p>
          <a:endParaRPr lang="en-US"/>
        </a:p>
      </dgm:t>
    </dgm:pt>
    <dgm:pt modelId="{57D02E3D-1438-483B-822F-34621D32848F}" type="sibTrans" cxnId="{FB097CAA-2FCB-40E6-B1E5-353CBF84CC03}">
      <dgm:prSet/>
      <dgm:spPr/>
      <dgm:t>
        <a:bodyPr/>
        <a:lstStyle/>
        <a:p>
          <a:endParaRPr lang="en-US"/>
        </a:p>
      </dgm:t>
    </dgm:pt>
    <dgm:pt modelId="{C32038FA-7A61-47E8-93F3-1111CE6D7B0A}">
      <dgm:prSet/>
      <dgm:spPr/>
      <dgm:t>
        <a:bodyPr/>
        <a:lstStyle/>
        <a:p>
          <a:pPr algn="ctr"/>
          <a:r>
            <a:rPr lang="pl-PL" dirty="0">
              <a:solidFill>
                <a:schemeClr val="tx1"/>
              </a:solidFill>
            </a:rPr>
            <a:t>Golub-Dobrzyń – Kowalewo Pomorskie</a:t>
          </a:r>
          <a:endParaRPr lang="en-US" dirty="0">
            <a:solidFill>
              <a:schemeClr val="tx1"/>
            </a:solidFill>
          </a:endParaRPr>
        </a:p>
      </dgm:t>
    </dgm:pt>
    <dgm:pt modelId="{CA910A9E-BE47-49DB-871D-BAE260C433E4}" type="parTrans" cxnId="{68C664A9-EDCF-4BE0-B296-EE9FB57BBECF}">
      <dgm:prSet/>
      <dgm:spPr/>
      <dgm:t>
        <a:bodyPr/>
        <a:lstStyle/>
        <a:p>
          <a:endParaRPr lang="en-US"/>
        </a:p>
      </dgm:t>
    </dgm:pt>
    <dgm:pt modelId="{59F5D494-DBB8-41F6-B070-19EA447B2F5E}" type="sibTrans" cxnId="{68C664A9-EDCF-4BE0-B296-EE9FB57BBECF}">
      <dgm:prSet/>
      <dgm:spPr/>
      <dgm:t>
        <a:bodyPr/>
        <a:lstStyle/>
        <a:p>
          <a:endParaRPr lang="en-US"/>
        </a:p>
      </dgm:t>
    </dgm:pt>
    <dgm:pt modelId="{B28A8E10-F3FF-4B80-97D5-AEEC62520F09}">
      <dgm:prSet/>
      <dgm:spPr/>
      <dgm:t>
        <a:bodyPr/>
        <a:lstStyle/>
        <a:p>
          <a:pPr algn="ctr"/>
          <a:r>
            <a:rPr lang="pl-PL" dirty="0">
              <a:solidFill>
                <a:schemeClr val="tx1"/>
              </a:solidFill>
            </a:rPr>
            <a:t>Golub-Dobrzyń – Babiak – Golub-Dobrzyń</a:t>
          </a:r>
          <a:endParaRPr lang="en-US" dirty="0">
            <a:solidFill>
              <a:schemeClr val="tx1"/>
            </a:solidFill>
          </a:endParaRPr>
        </a:p>
      </dgm:t>
    </dgm:pt>
    <dgm:pt modelId="{9D29C569-9636-4F47-809B-AA4A1E707B63}" type="parTrans" cxnId="{EFB3CBAF-292F-4C8D-B319-55A756856762}">
      <dgm:prSet/>
      <dgm:spPr/>
      <dgm:t>
        <a:bodyPr/>
        <a:lstStyle/>
        <a:p>
          <a:endParaRPr lang="en-US"/>
        </a:p>
      </dgm:t>
    </dgm:pt>
    <dgm:pt modelId="{72A06EA6-349C-4C1D-AC34-176918F1ECF2}" type="sibTrans" cxnId="{EFB3CBAF-292F-4C8D-B319-55A756856762}">
      <dgm:prSet/>
      <dgm:spPr/>
      <dgm:t>
        <a:bodyPr/>
        <a:lstStyle/>
        <a:p>
          <a:endParaRPr lang="en-US"/>
        </a:p>
      </dgm:t>
    </dgm:pt>
    <dgm:pt modelId="{BE897271-8268-4532-8435-2656ED2968DB}" type="pres">
      <dgm:prSet presAssocID="{07132EB8-CFCC-499F-BEAE-8DD803317DC7}" presName="linear" presStyleCnt="0">
        <dgm:presLayoutVars>
          <dgm:animLvl val="lvl"/>
          <dgm:resizeHandles val="exact"/>
        </dgm:presLayoutVars>
      </dgm:prSet>
      <dgm:spPr/>
    </dgm:pt>
    <dgm:pt modelId="{B7EFDB0F-2B78-43B3-AF7E-2F15A884492A}" type="pres">
      <dgm:prSet presAssocID="{A85A3D12-88C3-4377-B015-19E5CD31C798}" presName="parentText" presStyleLbl="node1" presStyleIdx="0" presStyleCnt="6" custLinFactNeighborX="1643" custLinFactNeighborY="64795">
        <dgm:presLayoutVars>
          <dgm:chMax val="0"/>
          <dgm:bulletEnabled val="1"/>
        </dgm:presLayoutVars>
      </dgm:prSet>
      <dgm:spPr/>
    </dgm:pt>
    <dgm:pt modelId="{DDEECD1F-5F67-441B-94AC-CA420940F2C0}" type="pres">
      <dgm:prSet presAssocID="{F2739669-906A-4AEC-8657-5D2BCA15FA6D}" presName="spacer" presStyleCnt="0"/>
      <dgm:spPr/>
    </dgm:pt>
    <dgm:pt modelId="{A1EDA458-4A2F-4BDD-8AFA-30FE99AB265D}" type="pres">
      <dgm:prSet presAssocID="{27AA1E24-3DB1-4341-82BE-7F9340AD3F19}" presName="parentText" presStyleLbl="node1" presStyleIdx="1" presStyleCnt="6" custScaleY="9568">
        <dgm:presLayoutVars>
          <dgm:chMax val="0"/>
          <dgm:bulletEnabled val="1"/>
        </dgm:presLayoutVars>
      </dgm:prSet>
      <dgm:spPr/>
    </dgm:pt>
    <dgm:pt modelId="{435E7487-8600-42E1-93EE-D5B9DC46E989}" type="pres">
      <dgm:prSet presAssocID="{42C0D51D-6ADD-4C49-8629-CF1B88776326}" presName="spacer" presStyleCnt="0"/>
      <dgm:spPr/>
    </dgm:pt>
    <dgm:pt modelId="{4B0A5041-8843-475F-AD95-1C562717C519}" type="pres">
      <dgm:prSet presAssocID="{A7882B51-9E87-473E-81D6-14116A27A3C6}" presName="parentText" presStyleLbl="node1" presStyleIdx="2" presStyleCnt="6" custScaleY="11197" custLinFactNeighborX="-206" custLinFactNeighborY="27869">
        <dgm:presLayoutVars>
          <dgm:chMax val="0"/>
          <dgm:bulletEnabled val="1"/>
        </dgm:presLayoutVars>
      </dgm:prSet>
      <dgm:spPr/>
    </dgm:pt>
    <dgm:pt modelId="{D776D970-E450-45D6-B847-A451BCBD4B63}" type="pres">
      <dgm:prSet presAssocID="{129105C9-DD7F-4D14-8143-F84036A32805}" presName="spacer" presStyleCnt="0"/>
      <dgm:spPr/>
    </dgm:pt>
    <dgm:pt modelId="{03729A76-4FCC-4EBF-89CD-BD1EC33DB9B2}" type="pres">
      <dgm:prSet presAssocID="{F0ABCF34-5650-4D9B-B377-54DE1018343F}" presName="parentText" presStyleLbl="node1" presStyleIdx="3" presStyleCnt="6" custScaleY="10845" custLinFactNeighborX="-206">
        <dgm:presLayoutVars>
          <dgm:chMax val="0"/>
          <dgm:bulletEnabled val="1"/>
        </dgm:presLayoutVars>
      </dgm:prSet>
      <dgm:spPr/>
    </dgm:pt>
    <dgm:pt modelId="{C5E0FABE-C1F9-4065-9FF9-8615CF0B58DB}" type="pres">
      <dgm:prSet presAssocID="{57D02E3D-1438-483B-822F-34621D32848F}" presName="spacer" presStyleCnt="0"/>
      <dgm:spPr/>
    </dgm:pt>
    <dgm:pt modelId="{1BB0C99B-BC05-4206-B96A-2E8B408DCCF9}" type="pres">
      <dgm:prSet presAssocID="{C32038FA-7A61-47E8-93F3-1111CE6D7B0A}" presName="parentText" presStyleLbl="node1" presStyleIdx="4" presStyleCnt="6" custScaleY="6644">
        <dgm:presLayoutVars>
          <dgm:chMax val="0"/>
          <dgm:bulletEnabled val="1"/>
        </dgm:presLayoutVars>
      </dgm:prSet>
      <dgm:spPr/>
    </dgm:pt>
    <dgm:pt modelId="{A563D6D9-5FF5-4F82-AE35-D80E6E174BE6}" type="pres">
      <dgm:prSet presAssocID="{59F5D494-DBB8-41F6-B070-19EA447B2F5E}" presName="spacer" presStyleCnt="0"/>
      <dgm:spPr/>
    </dgm:pt>
    <dgm:pt modelId="{1D504E3A-DBE3-4A26-872E-E6F2DF767581}" type="pres">
      <dgm:prSet presAssocID="{B28A8E10-F3FF-4B80-97D5-AEEC62520F09}" presName="parentText" presStyleLbl="node1" presStyleIdx="5" presStyleCnt="6" custScaleY="9002">
        <dgm:presLayoutVars>
          <dgm:chMax val="0"/>
          <dgm:bulletEnabled val="1"/>
        </dgm:presLayoutVars>
      </dgm:prSet>
      <dgm:spPr/>
    </dgm:pt>
  </dgm:ptLst>
  <dgm:cxnLst>
    <dgm:cxn modelId="{8C457C0C-172E-4EE8-BA9B-0AD5E2C54756}" type="presOf" srcId="{C32038FA-7A61-47E8-93F3-1111CE6D7B0A}" destId="{1BB0C99B-BC05-4206-B96A-2E8B408DCCF9}" srcOrd="0" destOrd="0" presId="urn:microsoft.com/office/officeart/2005/8/layout/vList2"/>
    <dgm:cxn modelId="{8F91D638-3F93-440E-8182-26838BCB5134}" type="presOf" srcId="{27AA1E24-3DB1-4341-82BE-7F9340AD3F19}" destId="{A1EDA458-4A2F-4BDD-8AFA-30FE99AB265D}" srcOrd="0" destOrd="0" presId="urn:microsoft.com/office/officeart/2005/8/layout/vList2"/>
    <dgm:cxn modelId="{E1BC8141-8056-454E-B6C5-2198232E65C1}" type="presOf" srcId="{F0ABCF34-5650-4D9B-B377-54DE1018343F}" destId="{03729A76-4FCC-4EBF-89CD-BD1EC33DB9B2}" srcOrd="0" destOrd="0" presId="urn:microsoft.com/office/officeart/2005/8/layout/vList2"/>
    <dgm:cxn modelId="{EF73F165-6830-4450-915D-0BB8D02E1A1C}" type="presOf" srcId="{A7882B51-9E87-473E-81D6-14116A27A3C6}" destId="{4B0A5041-8843-475F-AD95-1C562717C519}" srcOrd="0" destOrd="0" presId="urn:microsoft.com/office/officeart/2005/8/layout/vList2"/>
    <dgm:cxn modelId="{5BE9AB8B-1581-4D36-882A-037C1A3E2A0E}" srcId="{07132EB8-CFCC-499F-BEAE-8DD803317DC7}" destId="{27AA1E24-3DB1-4341-82BE-7F9340AD3F19}" srcOrd="1" destOrd="0" parTransId="{CA071E91-2940-445C-8FBE-9F2C40E04FF6}" sibTransId="{42C0D51D-6ADD-4C49-8629-CF1B88776326}"/>
    <dgm:cxn modelId="{DB1ED18D-ED8A-4850-84DD-9830752707CE}" type="presOf" srcId="{A85A3D12-88C3-4377-B015-19E5CD31C798}" destId="{B7EFDB0F-2B78-43B3-AF7E-2F15A884492A}" srcOrd="0" destOrd="0" presId="urn:microsoft.com/office/officeart/2005/8/layout/vList2"/>
    <dgm:cxn modelId="{BB6D55A0-C0E8-4A72-BFAB-8C38971807B9}" srcId="{07132EB8-CFCC-499F-BEAE-8DD803317DC7}" destId="{A7882B51-9E87-473E-81D6-14116A27A3C6}" srcOrd="2" destOrd="0" parTransId="{7B66B494-A618-4C22-9E49-8D80904D2306}" sibTransId="{129105C9-DD7F-4D14-8143-F84036A32805}"/>
    <dgm:cxn modelId="{68C664A9-EDCF-4BE0-B296-EE9FB57BBECF}" srcId="{07132EB8-CFCC-499F-BEAE-8DD803317DC7}" destId="{C32038FA-7A61-47E8-93F3-1111CE6D7B0A}" srcOrd="4" destOrd="0" parTransId="{CA910A9E-BE47-49DB-871D-BAE260C433E4}" sibTransId="{59F5D494-DBB8-41F6-B070-19EA447B2F5E}"/>
    <dgm:cxn modelId="{FB097CAA-2FCB-40E6-B1E5-353CBF84CC03}" srcId="{07132EB8-CFCC-499F-BEAE-8DD803317DC7}" destId="{F0ABCF34-5650-4D9B-B377-54DE1018343F}" srcOrd="3" destOrd="0" parTransId="{9045B933-10A3-4CBA-A0A2-B2DA5F439851}" sibTransId="{57D02E3D-1438-483B-822F-34621D32848F}"/>
    <dgm:cxn modelId="{EFB3CBAF-292F-4C8D-B319-55A756856762}" srcId="{07132EB8-CFCC-499F-BEAE-8DD803317DC7}" destId="{B28A8E10-F3FF-4B80-97D5-AEEC62520F09}" srcOrd="5" destOrd="0" parTransId="{9D29C569-9636-4F47-809B-AA4A1E707B63}" sibTransId="{72A06EA6-349C-4C1D-AC34-176918F1ECF2}"/>
    <dgm:cxn modelId="{47FEBACB-DE6B-48D8-8658-9B7CD88F9630}" type="presOf" srcId="{B28A8E10-F3FF-4B80-97D5-AEEC62520F09}" destId="{1D504E3A-DBE3-4A26-872E-E6F2DF767581}" srcOrd="0" destOrd="0" presId="urn:microsoft.com/office/officeart/2005/8/layout/vList2"/>
    <dgm:cxn modelId="{591693F2-6FA1-40FB-88B9-5C8E10CFB447}" srcId="{07132EB8-CFCC-499F-BEAE-8DD803317DC7}" destId="{A85A3D12-88C3-4377-B015-19E5CD31C798}" srcOrd="0" destOrd="0" parTransId="{BA24AB6D-D467-48BB-97B1-AC0BE8BECAB2}" sibTransId="{F2739669-906A-4AEC-8657-5D2BCA15FA6D}"/>
    <dgm:cxn modelId="{B46828F8-AB73-4994-A19F-7E9F620A07EE}" type="presOf" srcId="{07132EB8-CFCC-499F-BEAE-8DD803317DC7}" destId="{BE897271-8268-4532-8435-2656ED2968DB}" srcOrd="0" destOrd="0" presId="urn:microsoft.com/office/officeart/2005/8/layout/vList2"/>
    <dgm:cxn modelId="{3D580CDD-531E-4C28-842F-2C9FE41AA97B}" type="presParOf" srcId="{BE897271-8268-4532-8435-2656ED2968DB}" destId="{B7EFDB0F-2B78-43B3-AF7E-2F15A884492A}" srcOrd="0" destOrd="0" presId="urn:microsoft.com/office/officeart/2005/8/layout/vList2"/>
    <dgm:cxn modelId="{1B6EB76D-80E4-4E4D-9D91-F290DBE8AF78}" type="presParOf" srcId="{BE897271-8268-4532-8435-2656ED2968DB}" destId="{DDEECD1F-5F67-441B-94AC-CA420940F2C0}" srcOrd="1" destOrd="0" presId="urn:microsoft.com/office/officeart/2005/8/layout/vList2"/>
    <dgm:cxn modelId="{D36767D2-CCB7-4CD5-B65E-647D5E9A99C6}" type="presParOf" srcId="{BE897271-8268-4532-8435-2656ED2968DB}" destId="{A1EDA458-4A2F-4BDD-8AFA-30FE99AB265D}" srcOrd="2" destOrd="0" presId="urn:microsoft.com/office/officeart/2005/8/layout/vList2"/>
    <dgm:cxn modelId="{2BCC2DEE-860C-498C-9934-A936E906F869}" type="presParOf" srcId="{BE897271-8268-4532-8435-2656ED2968DB}" destId="{435E7487-8600-42E1-93EE-D5B9DC46E989}" srcOrd="3" destOrd="0" presId="urn:microsoft.com/office/officeart/2005/8/layout/vList2"/>
    <dgm:cxn modelId="{9C3282B7-43E7-492B-93B2-BDE7F45C83F6}" type="presParOf" srcId="{BE897271-8268-4532-8435-2656ED2968DB}" destId="{4B0A5041-8843-475F-AD95-1C562717C519}" srcOrd="4" destOrd="0" presId="urn:microsoft.com/office/officeart/2005/8/layout/vList2"/>
    <dgm:cxn modelId="{B9BC84A9-2816-4966-B227-EABA7BD78758}" type="presParOf" srcId="{BE897271-8268-4532-8435-2656ED2968DB}" destId="{D776D970-E450-45D6-B847-A451BCBD4B63}" srcOrd="5" destOrd="0" presId="urn:microsoft.com/office/officeart/2005/8/layout/vList2"/>
    <dgm:cxn modelId="{1BBC0E36-2A89-45FE-AD57-56917F752043}" type="presParOf" srcId="{BE897271-8268-4532-8435-2656ED2968DB}" destId="{03729A76-4FCC-4EBF-89CD-BD1EC33DB9B2}" srcOrd="6" destOrd="0" presId="urn:microsoft.com/office/officeart/2005/8/layout/vList2"/>
    <dgm:cxn modelId="{B05AE966-1B0C-44CE-AB83-86E9B1291B1D}" type="presParOf" srcId="{BE897271-8268-4532-8435-2656ED2968DB}" destId="{C5E0FABE-C1F9-4065-9FF9-8615CF0B58DB}" srcOrd="7" destOrd="0" presId="urn:microsoft.com/office/officeart/2005/8/layout/vList2"/>
    <dgm:cxn modelId="{339FD508-9276-4ED2-9A9B-177ACBD794D8}" type="presParOf" srcId="{BE897271-8268-4532-8435-2656ED2968DB}" destId="{1BB0C99B-BC05-4206-B96A-2E8B408DCCF9}" srcOrd="8" destOrd="0" presId="urn:microsoft.com/office/officeart/2005/8/layout/vList2"/>
    <dgm:cxn modelId="{264B9464-E131-4610-8473-BA8CFC91C91B}" type="presParOf" srcId="{BE897271-8268-4532-8435-2656ED2968DB}" destId="{A563D6D9-5FF5-4F82-AE35-D80E6E174BE6}" srcOrd="9" destOrd="0" presId="urn:microsoft.com/office/officeart/2005/8/layout/vList2"/>
    <dgm:cxn modelId="{1CEE2594-D2D2-42CF-8652-5F69DB9EDE90}" type="presParOf" srcId="{BE897271-8268-4532-8435-2656ED2968DB}" destId="{1D504E3A-DBE3-4A26-872E-E6F2DF76758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FDB0F-2B78-43B3-AF7E-2F15A884492A}">
      <dsp:nvSpPr>
        <dsp:cNvPr id="0" name=""/>
        <dsp:cNvSpPr/>
      </dsp:nvSpPr>
      <dsp:spPr>
        <a:xfrm>
          <a:off x="0" y="103408"/>
          <a:ext cx="4764947" cy="4043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Od 1.01.2021 r. do 31.12. 2021 r. obowiązywała umowa zawarta pomiędzy Powiatem Golubsko-Dobrzyńskim                  a Kujawsko-Pomorskim Transportem Samochodowym S.A. z siedzibą                  we Włocławku na świadczenie usług               w zakresie publicznego transportu zbiorowego na terenie powiatu,                      w wyniku, której Powiat stał się organizatorem publicznego transportu zbiorowego.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Zakres wykonywania przewozów pasażerskich obejmował swym zasięgiem 5 linii komunikacyjnych:</a:t>
          </a:r>
          <a:endParaRPr lang="en-US" sz="1800" kern="1200" dirty="0"/>
        </a:p>
      </dsp:txBody>
      <dsp:txXfrm>
        <a:off x="197388" y="300796"/>
        <a:ext cx="4370171" cy="3648743"/>
      </dsp:txXfrm>
    </dsp:sp>
    <dsp:sp modelId="{A1EDA458-4A2F-4BDD-8AFA-30FE99AB265D}">
      <dsp:nvSpPr>
        <dsp:cNvPr id="0" name=""/>
        <dsp:cNvSpPr/>
      </dsp:nvSpPr>
      <dsp:spPr>
        <a:xfrm>
          <a:off x="0" y="4195596"/>
          <a:ext cx="4764947" cy="3868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>
              <a:solidFill>
                <a:schemeClr val="tx1"/>
              </a:solidFill>
            </a:rPr>
            <a:t>Golub-Dobrzyń – Radomin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8886" y="4214482"/>
        <a:ext cx="4727175" cy="349111"/>
      </dsp:txXfrm>
    </dsp:sp>
    <dsp:sp modelId="{4B0A5041-8843-475F-AD95-1C562717C519}">
      <dsp:nvSpPr>
        <dsp:cNvPr id="0" name=""/>
        <dsp:cNvSpPr/>
      </dsp:nvSpPr>
      <dsp:spPr>
        <a:xfrm>
          <a:off x="0" y="4759246"/>
          <a:ext cx="4764947" cy="4527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>
              <a:solidFill>
                <a:schemeClr val="tx1"/>
              </a:solidFill>
            </a:rPr>
            <a:t>Golub-Dobrzyń – Zbójno – Golub-Dobrzyń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22102" y="4781348"/>
        <a:ext cx="4720743" cy="408548"/>
      </dsp:txXfrm>
    </dsp:sp>
    <dsp:sp modelId="{03729A76-4FCC-4EBF-89CD-BD1EC33DB9B2}">
      <dsp:nvSpPr>
        <dsp:cNvPr id="0" name=""/>
        <dsp:cNvSpPr/>
      </dsp:nvSpPr>
      <dsp:spPr>
        <a:xfrm>
          <a:off x="0" y="5311713"/>
          <a:ext cx="4764947" cy="438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>
              <a:solidFill>
                <a:schemeClr val="tx1"/>
              </a:solidFill>
            </a:rPr>
            <a:t>Golub-Dobrzyń – Ciechocin – Golub-Dobrzyń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21407" y="5333120"/>
        <a:ext cx="4722133" cy="395705"/>
      </dsp:txXfrm>
    </dsp:sp>
    <dsp:sp modelId="{1BB0C99B-BC05-4206-B96A-2E8B408DCCF9}">
      <dsp:nvSpPr>
        <dsp:cNvPr id="0" name=""/>
        <dsp:cNvSpPr/>
      </dsp:nvSpPr>
      <dsp:spPr>
        <a:xfrm>
          <a:off x="0" y="5888472"/>
          <a:ext cx="4764947" cy="2686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>
              <a:solidFill>
                <a:schemeClr val="tx1"/>
              </a:solidFill>
            </a:rPr>
            <a:t>Golub-Dobrzyń – Kowalewo Pomorskie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3114" y="5901586"/>
        <a:ext cx="4738719" cy="242423"/>
      </dsp:txXfrm>
    </dsp:sp>
    <dsp:sp modelId="{1D504E3A-DBE3-4A26-872E-E6F2DF767581}">
      <dsp:nvSpPr>
        <dsp:cNvPr id="0" name=""/>
        <dsp:cNvSpPr/>
      </dsp:nvSpPr>
      <dsp:spPr>
        <a:xfrm>
          <a:off x="0" y="6295364"/>
          <a:ext cx="4764947" cy="3639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kern="1200" dirty="0">
              <a:solidFill>
                <a:schemeClr val="tx1"/>
              </a:solidFill>
            </a:rPr>
            <a:t>Golub-Dobrzyń – Babiak – Golub-Dobrzyń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7769" y="6313133"/>
        <a:ext cx="4729409" cy="328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D4C38CF-67C2-4088-A2AD-522FD06E4E9F}" type="datetime1">
              <a:rPr lang="pl-PL" smtClean="0"/>
              <a:t>27.06.2022</a:t>
            </a:fld>
            <a:endParaRPr lang="pl-PL"/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FB94E0-1F98-4426-9482-6C6FD17970C3}" type="datetime1">
              <a:rPr lang="pl-PL" smtClean="0"/>
              <a:t>27.06.2022</a:t>
            </a:fld>
            <a:endParaRPr lang="pl-PL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/>
              <a:t>Kliknij, aby edytować style wzorców tekstu</a:t>
            </a:r>
          </a:p>
          <a:p>
            <a:pPr lvl="1" rtl="0"/>
            <a:r>
              <a:rPr lang="pl-PL"/>
              <a:t>Drugi poziom</a:t>
            </a:r>
          </a:p>
          <a:p>
            <a:pPr lvl="2" rtl="0"/>
            <a:r>
              <a:rPr lang="pl-PL"/>
              <a:t>Trzeci poziom</a:t>
            </a:r>
          </a:p>
          <a:p>
            <a:pPr lvl="3" rtl="0"/>
            <a:r>
              <a:rPr lang="pl-PL"/>
              <a:t>Czwarty poziom</a:t>
            </a:r>
          </a:p>
          <a:p>
            <a:pPr lvl="4" rtl="0"/>
            <a:r>
              <a:rPr lang="pl-PL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4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B290639-4E92-4ED8-8D96-471111637F1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25DCC78-8463-444F-A0CF-2EABB296C18C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14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452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15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7488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16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646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17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759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18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1196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19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0349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20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6025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21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694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22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2043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23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882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5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B290639-4E92-4ED8-8D96-471111637F1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725DCC78-8463-444F-A0CF-2EABB296C18C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9456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24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8527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7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0892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8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44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9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899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10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612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11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6581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12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1030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l-PL" dirty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pl-PL" smtClean="0"/>
              <a:t>13</a:t>
            </a:fld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C575042-9803-4365-98E6-7B269EDD9F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9509B6E6-3E65-49C0-94CE-1A750F0F84E8}" type="datetime1">
              <a:rPr lang="pl-PL" smtClean="0"/>
              <a:t>27.06.2022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890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59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581219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99151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6074606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6431977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41126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80694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141327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pl-PL"/>
              <a:t>Kliknij, aby dodać tytuł</a:t>
            </a:r>
          </a:p>
        </p:txBody>
      </p:sp>
      <p:sp>
        <p:nvSpPr>
          <p:cNvPr id="7" name="Zawartość — symbol zastępczy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pl-PL" sz="1600"/>
              <a:t>Kliknij, aby dodać tekst</a:t>
            </a:r>
          </a:p>
        </p:txBody>
      </p:sp>
      <p:sp>
        <p:nvSpPr>
          <p:cNvPr id="17" name="Obraz — symbol zastępczy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2" name="Obraz — symbol zastępczy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5" name="Obraz — symbol zastępczy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Dowolny kształt: Kształt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2" name="Ow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1174689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12" name="Obraz — symbol zastępczy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18" name="Obraz — symbol zastępczy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19" name="Obraz — symbol zastępczy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0" name="Obraz — symbol zastępczy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Zawartość — symbol zastępczy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56970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Dowolny kształt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0" name="Dowolny kształt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1" name="Dowolny kształt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12" name="Ow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sp>
        <p:nvSpPr>
          <p:cNvPr id="17" name="Zawartość — symbol zastępczy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15" name="Obraz — symbol zastępczy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985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4262767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pl-PL"/>
              <a:t>Kliknij, aby edytować styl</a:t>
            </a:r>
          </a:p>
        </p:txBody>
      </p:sp>
      <p:sp>
        <p:nvSpPr>
          <p:cNvPr id="10" name="Obraz — symbol zastępczy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7" name="Zawartość — symbol zastępczy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  <p:sp>
        <p:nvSpPr>
          <p:cNvPr id="2" name="Data — symbol zastępczy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Stopka — symbol zastępczy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Numer slajdu — symbol zastępczy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9048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Zamkni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ytuł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1" name="Podtytuł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pl-PL">
                <a:solidFill>
                  <a:schemeClr val="tx1">
                    <a:alpha val="60000"/>
                  </a:schemeClr>
                </a:solidFill>
              </a:rPr>
              <a:t>Kliknij, aby edytować styl wzorca podtytułu</a:t>
            </a:r>
            <a:endParaRPr lang="pl-PL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Obraz — symbol zastępczy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2" name="Obraz — symbol zastępczy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Dowolny kształt: Kształt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  <p:sp>
          <p:nvSpPr>
            <p:cNvPr id="45" name="Ow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46" name="Dowolny kształt: Kształt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pl-PL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Dowolny kształt: Kształt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21" name="Ow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5" name="Data — symbol zastępczy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9139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pl-PL" sz="4800"/>
              <a:t>3DFloat</a:t>
            </a:r>
          </a:p>
        </p:txBody>
      </p:sp>
      <p:sp>
        <p:nvSpPr>
          <p:cNvPr id="14" name="Obraz — symbol zastępczy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pl-PL"/>
              <a:t>Kliknij ikonę, aby dodać obraz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pl-PL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Dowolny kształt: Kształt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  <p:sp>
          <p:nvSpPr>
            <p:cNvPr id="11" name="Ow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pl-PL"/>
            </a:p>
          </p:txBody>
        </p:sp>
      </p:grpSp>
      <p:sp>
        <p:nvSpPr>
          <p:cNvPr id="3" name="Tekst — symbol zastępczy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4990751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00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161383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57900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5252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8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355827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/>
              <a:t>Wtorek, 2 lutego 20XX</a:t>
            </a:r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l-PL"/>
              <a:t>Przykładowy tekst stopki</a:t>
            </a:r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DBA1B0FB-D917-4C8C-928F-313BD683BF3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20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3" r:id="rId17"/>
    <p:sldLayoutId id="2147483754" r:id="rId18"/>
    <p:sldLayoutId id="2147483756" r:id="rId19"/>
    <p:sldLayoutId id="2147483759" r:id="rId20"/>
    <p:sldLayoutId id="2147483760" r:id="rId21"/>
    <p:sldLayoutId id="2147483699" r:id="rId2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1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F08A60-B00B-4F28-FCE8-A1EBF23F8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60" b="35265"/>
          <a:stretch/>
        </p:blipFill>
        <p:spPr>
          <a:xfrm>
            <a:off x="925744" y="507207"/>
            <a:ext cx="10697803" cy="5715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4DCA14D-6C59-CC74-BA23-04376D01D6C0}"/>
              </a:ext>
            </a:extLst>
          </p:cNvPr>
          <p:cNvSpPr txBox="1"/>
          <p:nvPr/>
        </p:nvSpPr>
        <p:spPr>
          <a:xfrm>
            <a:off x="494311" y="4865614"/>
            <a:ext cx="8705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-18"/>
              </a:rPr>
              <a:t>RAPORT O STANIE POWIATU </a:t>
            </a:r>
          </a:p>
          <a:p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-18"/>
              </a:rPr>
              <a:t>GOLUBSKO-DOBRZYŃSKIEGO </a:t>
            </a:r>
          </a:p>
          <a:p>
            <a:r>
              <a:rPr lang="pl-PL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B0604020202020204" pitchFamily="18" charset="-18"/>
              </a:rPr>
              <a:t>ZA ROK 2021</a:t>
            </a:r>
          </a:p>
        </p:txBody>
      </p:sp>
    </p:spTree>
    <p:extLst>
      <p:ext uri="{BB962C8B-B14F-4D97-AF65-F5344CB8AC3E}">
        <p14:creationId xmlns:p14="http://schemas.microsoft.com/office/powerpoint/2010/main" val="427211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705" y="3519948"/>
            <a:ext cx="7905240" cy="1844133"/>
          </a:xfrm>
        </p:spPr>
        <p:txBody>
          <a:bodyPr rtlCol="0"/>
          <a:lstStyle/>
          <a:p>
            <a:pPr algn="ctr" rtl="0"/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rojekty dedykowane placówkom oświatowym</a:t>
            </a:r>
            <a:endParaRPr lang="pl-PL" sz="24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7582" y="4041059"/>
            <a:ext cx="9604689" cy="2458064"/>
          </a:xfrm>
        </p:spPr>
        <p:txBody>
          <a:bodyPr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„Szkolimy się na zawodowców – wsparcie szkolnictwa branżowego w Powiecie Golubsko-Dobrzyńskim”, realizowany przez uczniów i nauczycieli Zespołu Szkół nr 2 w Golubiu-Dobrzyniu, 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Zespołu Szkół w Kowalewie Pomorskim oraz Szkoły Przysposabiającej do Pracy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Branżowej Szkoły I Stopnia  w Zespole Szkół nr 3 w Golubiu-Dobrzyniu.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Całkowity koszt projektu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4.004.432,37 zł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przy wkładzie własnym w wysokości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400.443,25 zł.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obrazu 2" descr="Obraz zawierający osoba, pozujący, grupa, wewnątrz&#10;&#10;Opis wygenerowany automatycznie">
            <a:extLst>
              <a:ext uri="{FF2B5EF4-FFF2-40B4-BE49-F238E27FC236}">
                <a16:creationId xmlns:a16="http://schemas.microsoft.com/office/drawing/2014/main" id="{C23B91BC-443F-6709-703D-2A096D4B7C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6419" r="6419"/>
          <a:stretch>
            <a:fillRect/>
          </a:stretch>
        </p:blipFill>
        <p:spPr>
          <a:xfrm>
            <a:off x="0" y="0"/>
            <a:ext cx="12192000" cy="3234813"/>
          </a:xfrm>
        </p:spPr>
      </p:pic>
    </p:spTree>
    <p:extLst>
      <p:ext uri="{BB962C8B-B14F-4D97-AF65-F5344CB8AC3E}">
        <p14:creationId xmlns:p14="http://schemas.microsoft.com/office/powerpoint/2010/main" val="3445781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Symbol zastępczy obrazu 2" descr="Obraz zawierający trawa, góra, zewnętrzne, brzeg&#10;&#10;Opis wygenerowany automatycznie">
            <a:extLst>
              <a:ext uri="{FF2B5EF4-FFF2-40B4-BE49-F238E27FC236}">
                <a16:creationId xmlns:a16="http://schemas.microsoft.com/office/drawing/2014/main" id="{95F0D100-C73A-9DCA-C6EC-877E1AF8D1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9262" r="13051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580103"/>
            <a:ext cx="471948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/>
              <a:t>P</a:t>
            </a:r>
            <a:r>
              <a:rPr lang="en-US" sz="2800" b="1" dirty="0" err="1">
                <a:effectLst/>
              </a:rPr>
              <a:t>rojekty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dedykowane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placówkom</a:t>
            </a:r>
            <a:r>
              <a:rPr lang="pl-PL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oświatowym</a:t>
            </a:r>
            <a:endParaRPr lang="en-US" sz="28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7334" y="2160589"/>
            <a:ext cx="4573092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effectLst/>
                <a:latin typeface="Arial Narrow" panose="020B0606020202030204" pitchFamily="34" charset="0"/>
              </a:rPr>
              <a:t>„Region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nauk</a:t>
            </a: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Ścisłych</a:t>
            </a:r>
            <a:r>
              <a:rPr lang="en-US" dirty="0">
                <a:effectLst/>
                <a:latin typeface="Arial Narrow" panose="020B0606020202030204" pitchFamily="34" charset="0"/>
              </a:rPr>
              <a:t> II </a:t>
            </a:r>
            <a:endParaRPr lang="pl-PL" dirty="0">
              <a:effectLst/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pl-PL" dirty="0">
                <a:effectLst/>
                <a:latin typeface="Arial Narrow" panose="020B0606020202030204" pitchFamily="34" charset="0"/>
              </a:rPr>
              <a:t>		         </a:t>
            </a:r>
            <a:r>
              <a:rPr lang="en-US" dirty="0">
                <a:effectLst/>
                <a:latin typeface="Arial Narrow" panose="020B0606020202030204" pitchFamily="34" charset="0"/>
              </a:rPr>
              <a:t>–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edukacja</a:t>
            </a: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przyszłości</a:t>
            </a:r>
            <a:r>
              <a:rPr lang="en-US" dirty="0">
                <a:effectLst/>
                <a:latin typeface="Arial Narrow" panose="020B0606020202030204" pitchFamily="34" charset="0"/>
              </a:rPr>
              <a:t>”</a:t>
            </a:r>
            <a:r>
              <a:rPr lang="pl-PL" dirty="0">
                <a:effectLst/>
                <a:latin typeface="Arial Narrow" panose="020B0606020202030204" pitchFamily="34" charset="0"/>
              </a:rPr>
              <a:t>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realizowany</a:t>
            </a: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przez</a:t>
            </a:r>
            <a:r>
              <a:rPr lang="pl-PL" dirty="0">
                <a:effectLst/>
                <a:latin typeface="Arial Narrow" panose="020B0606020202030204" pitchFamily="34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endParaRPr lang="pl-PL" dirty="0">
              <a:effectLst/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buFont typeface="Wingdings 3" charset="2"/>
              <a:buChar char=""/>
            </a:pPr>
            <a:r>
              <a:rPr lang="en-US" dirty="0" err="1">
                <a:effectLst/>
                <a:latin typeface="Arial Narrow" panose="020B0606020202030204" pitchFamily="34" charset="0"/>
              </a:rPr>
              <a:t>Technikum</a:t>
            </a:r>
            <a:r>
              <a:rPr lang="en-US" dirty="0">
                <a:effectLst/>
                <a:latin typeface="Arial Narrow" panose="020B0606020202030204" pitchFamily="34" charset="0"/>
              </a:rPr>
              <a:t> w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Zespole</a:t>
            </a: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Szkół</a:t>
            </a:r>
            <a:r>
              <a:rPr lang="pl-PL" dirty="0">
                <a:effectLst/>
                <a:latin typeface="Arial Narrow" panose="020B0606020202030204" pitchFamily="34" charset="0"/>
              </a:rPr>
              <a:t> </a:t>
            </a:r>
            <a:r>
              <a:rPr lang="en-US" dirty="0">
                <a:effectLst/>
                <a:latin typeface="Arial Narrow" panose="020B0606020202030204" pitchFamily="34" charset="0"/>
              </a:rPr>
              <a:t>nr 2 w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Golubiu-Dobrzyniu</a:t>
            </a:r>
            <a:r>
              <a:rPr lang="en-US" dirty="0">
                <a:effectLst/>
                <a:latin typeface="Arial Narrow" panose="020B0606020202030204" pitchFamily="34" charset="0"/>
              </a:rPr>
              <a:t>, </a:t>
            </a:r>
            <a:r>
              <a:rPr lang="pl-PL" dirty="0">
                <a:effectLst/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ts val="0"/>
              </a:spcBef>
              <a:buFont typeface="Wingdings 3" charset="2"/>
              <a:buChar char=""/>
            </a:pPr>
            <a:r>
              <a:rPr lang="en-US" dirty="0" err="1">
                <a:effectLst/>
                <a:latin typeface="Arial Narrow" panose="020B0606020202030204" pitchFamily="34" charset="0"/>
              </a:rPr>
              <a:t>Zesp</a:t>
            </a:r>
            <a:r>
              <a:rPr lang="pl-PL" dirty="0" err="1">
                <a:effectLst/>
                <a:latin typeface="Arial Narrow" panose="020B0606020202030204" pitchFamily="34" charset="0"/>
              </a:rPr>
              <a:t>ół</a:t>
            </a: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Szkół</a:t>
            </a:r>
            <a:r>
              <a:rPr lang="en-US" dirty="0">
                <a:effectLst/>
                <a:latin typeface="Arial Narrow" panose="020B0606020202030204" pitchFamily="34" charset="0"/>
              </a:rPr>
              <a:t> nr 1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im</a:t>
            </a:r>
            <a:r>
              <a:rPr lang="en-US" dirty="0">
                <a:effectLst/>
                <a:latin typeface="Arial Narrow" panose="020B0606020202030204" pitchFamily="34" charset="0"/>
              </a:rPr>
              <a:t>. Anny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Wazówny</a:t>
            </a:r>
            <a:r>
              <a:rPr lang="en-US" dirty="0">
                <a:effectLst/>
                <a:latin typeface="Arial Narrow" panose="020B0606020202030204" pitchFamily="34" charset="0"/>
              </a:rPr>
              <a:t> w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Golubiu-Dobrzyniu</a:t>
            </a:r>
            <a:r>
              <a:rPr lang="en-US" dirty="0">
                <a:effectLst/>
                <a:latin typeface="Arial Narrow" panose="020B0606020202030204" pitchFamily="34" charset="0"/>
              </a:rPr>
              <a:t>. </a:t>
            </a:r>
            <a:endParaRPr lang="pl-PL" dirty="0">
              <a:effectLst/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  <a:buFont typeface="Wingdings 3" charset="2"/>
              <a:buChar char=""/>
            </a:pPr>
            <a:endParaRPr lang="pl-PL" dirty="0"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pl-PL" dirty="0">
                <a:effectLst/>
                <a:latin typeface="Arial Narrow" panose="020B0606020202030204" pitchFamily="34" charset="0"/>
              </a:rPr>
              <a:t>C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ałkowita</a:t>
            </a: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kwota</a:t>
            </a: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projektu</a:t>
            </a: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253.515,82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zł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,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dofinansowanie</a:t>
            </a:r>
            <a:r>
              <a:rPr lang="en-US" dirty="0">
                <a:effectLst/>
                <a:latin typeface="Arial Narrow" panose="020B0606020202030204" pitchFamily="34" charset="0"/>
              </a:rPr>
              <a:t> UE w </a:t>
            </a:r>
            <a:r>
              <a:rPr lang="en-US" dirty="0" err="1">
                <a:effectLst/>
                <a:latin typeface="Arial Narrow" panose="020B0606020202030204" pitchFamily="34" charset="0"/>
              </a:rPr>
              <a:t>kwocie</a:t>
            </a:r>
            <a:r>
              <a:rPr lang="en-US" dirty="0">
                <a:effectLst/>
                <a:latin typeface="Arial Narrow" panose="020B0606020202030204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240.515,82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zł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</a:rPr>
              <a:t>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00048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705" y="3801122"/>
            <a:ext cx="7905240" cy="1763936"/>
          </a:xfrm>
        </p:spPr>
        <p:txBody>
          <a:bodyPr rtlCol="0"/>
          <a:lstStyle/>
          <a:p>
            <a:pPr algn="ctr" rtl="0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rojekty dedykowane placówkom oświatowym</a:t>
            </a:r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80705" y="4258962"/>
            <a:ext cx="7993297" cy="1563688"/>
          </a:xfrm>
        </p:spPr>
        <p:txBody>
          <a:bodyPr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„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Kreatywnie ku przyszłości”, realizowany przez dwie szkoły specjalne,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dla których organem prowadzącym jest Powiat Golubsko-Dobrzyński.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Całkowita wartość projektu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726.287,50 zł 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dofinansowanie UE w kwocie 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689.973,12 zł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  <a:endParaRPr lang="pl-PL" b="1" dirty="0">
              <a:solidFill>
                <a:schemeClr val="accent1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12</a:t>
            </a:fld>
            <a:endParaRPr lang="pl-PL"/>
          </a:p>
        </p:txBody>
      </p:sp>
      <p:pic>
        <p:nvPicPr>
          <p:cNvPr id="3" name="Symbol zastępczy obrazu 2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C2899CDE-91EC-831E-D18F-5F2EE8F8A5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0817" b="20817"/>
          <a:stretch>
            <a:fillRect/>
          </a:stretch>
        </p:blipFill>
        <p:spPr>
          <a:xfrm>
            <a:off x="0" y="0"/>
            <a:ext cx="12192000" cy="3543530"/>
          </a:xfrm>
        </p:spPr>
      </p:pic>
    </p:spTree>
    <p:extLst>
      <p:ext uri="{BB962C8B-B14F-4D97-AF65-F5344CB8AC3E}">
        <p14:creationId xmlns:p14="http://schemas.microsoft.com/office/powerpoint/2010/main" val="4086613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130" y="3776472"/>
            <a:ext cx="7905240" cy="1562959"/>
          </a:xfrm>
        </p:spPr>
        <p:txBody>
          <a:bodyPr rtlCol="0"/>
          <a:lstStyle/>
          <a:p>
            <a:pPr algn="ctr" rtl="0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P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rojekty dedykowane placówkom oświatowym</a:t>
            </a:r>
            <a:endParaRPr lang="pl-PL" sz="24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7582" y="4258962"/>
            <a:ext cx="9792763" cy="1563688"/>
          </a:xfrm>
        </p:spPr>
        <p:txBody>
          <a:bodyPr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„Wykaż się kreatywnością przez programowanie”. W realizację projektu zaangażowane były szkoły z terenu powiatu, w tym Liceum Ogólnokształcące im. Anny Wazówny w Golubiu-Dobrzyniu.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Całkowita wartość projektu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670.389,29 zł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dofinansowanie UE w kwocie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636.869,82 zł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13</a:t>
            </a:fld>
            <a:endParaRPr lang="pl-PL"/>
          </a:p>
        </p:txBody>
      </p:sp>
      <p:pic>
        <p:nvPicPr>
          <p:cNvPr id="3" name="Symbol zastępczy obrazu 2" descr="Obraz zawierający tekst, podłoże, wewnątrz, pomieszczenie&#10;&#10;Opis wygenerowany automatycznie">
            <a:extLst>
              <a:ext uri="{FF2B5EF4-FFF2-40B4-BE49-F238E27FC236}">
                <a16:creationId xmlns:a16="http://schemas.microsoft.com/office/drawing/2014/main" id="{664BEC20-F295-ECD4-C7B4-628A2522B5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5545" b="25545"/>
          <a:stretch>
            <a:fillRect/>
          </a:stretch>
        </p:blipFill>
        <p:spPr>
          <a:xfrm>
            <a:off x="0" y="0"/>
            <a:ext cx="12192000" cy="3557760"/>
          </a:xfrm>
        </p:spPr>
      </p:pic>
    </p:spTree>
    <p:extLst>
      <p:ext uri="{BB962C8B-B14F-4D97-AF65-F5344CB8AC3E}">
        <p14:creationId xmlns:p14="http://schemas.microsoft.com/office/powerpoint/2010/main" val="813552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969216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b="1" dirty="0" err="1"/>
              <a:t>P</a:t>
            </a:r>
            <a:r>
              <a:rPr lang="en-US" sz="2500" b="1" dirty="0" err="1">
                <a:effectLst/>
              </a:rPr>
              <a:t>rojekty</a:t>
            </a:r>
            <a:r>
              <a:rPr lang="en-US" sz="2500" b="1" dirty="0">
                <a:effectLst/>
              </a:rPr>
              <a:t> </a:t>
            </a:r>
            <a:r>
              <a:rPr lang="en-US" sz="2500" b="1" dirty="0" err="1">
                <a:effectLst/>
              </a:rPr>
              <a:t>dedykowane</a:t>
            </a:r>
            <a:r>
              <a:rPr lang="en-US" sz="2500" b="1" dirty="0">
                <a:effectLst/>
              </a:rPr>
              <a:t> </a:t>
            </a:r>
            <a:r>
              <a:rPr lang="en-US" sz="2500" b="1" dirty="0" err="1">
                <a:effectLst/>
              </a:rPr>
              <a:t>placówkom</a:t>
            </a:r>
            <a:r>
              <a:rPr lang="en-US" sz="2500" b="1" dirty="0">
                <a:effectLst/>
              </a:rPr>
              <a:t> </a:t>
            </a:r>
            <a:r>
              <a:rPr lang="en-US" sz="2500" b="1" dirty="0" err="1">
                <a:effectLst/>
              </a:rPr>
              <a:t>oświatowym</a:t>
            </a:r>
            <a:endParaRPr lang="en-US" sz="25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pl-PL" dirty="0">
                <a:effectLst/>
              </a:rPr>
              <a:t>„</a:t>
            </a:r>
            <a:r>
              <a:rPr lang="en-US" dirty="0" err="1">
                <a:effectLst/>
              </a:rPr>
              <a:t>Niebo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Astrobazami</a:t>
            </a:r>
            <a:r>
              <a:rPr lang="en-US" dirty="0">
                <a:effectLst/>
              </a:rPr>
              <a:t> – </a:t>
            </a:r>
            <a:r>
              <a:rPr lang="en-US" dirty="0" err="1">
                <a:effectLst/>
              </a:rPr>
              <a:t>rozwijamy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kompetencje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kluczowe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uczniów</a:t>
            </a:r>
            <a:r>
              <a:rPr lang="en-US" dirty="0">
                <a:effectLst/>
              </a:rPr>
              <a:t>”. </a:t>
            </a:r>
            <a:endParaRPr lang="pl-PL" dirty="0">
              <a:effectLst/>
            </a:endParaRPr>
          </a:p>
          <a:p>
            <a:pPr algn="ctr"/>
            <a:r>
              <a:rPr lang="en-US" dirty="0">
                <a:effectLst/>
              </a:rPr>
              <a:t>W </a:t>
            </a:r>
            <a:r>
              <a:rPr lang="en-US" dirty="0" err="1">
                <a:effectLst/>
              </a:rPr>
              <a:t>realizację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projektu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zaangażowany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był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Zespół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Szkół</a:t>
            </a:r>
            <a:r>
              <a:rPr lang="en-US" dirty="0">
                <a:effectLst/>
              </a:rPr>
              <a:t> </a:t>
            </a:r>
            <a:r>
              <a:rPr lang="pl-PL" dirty="0">
                <a:effectLst/>
              </a:rPr>
              <a:t> </a:t>
            </a:r>
            <a:r>
              <a:rPr lang="en-US" dirty="0">
                <a:effectLst/>
              </a:rPr>
              <a:t>nr 1 </a:t>
            </a:r>
            <a:r>
              <a:rPr lang="en-US" dirty="0" err="1">
                <a:effectLst/>
              </a:rPr>
              <a:t>im</a:t>
            </a:r>
            <a:r>
              <a:rPr lang="en-US" dirty="0">
                <a:effectLst/>
              </a:rPr>
              <a:t>. Anny </a:t>
            </a:r>
            <a:r>
              <a:rPr lang="en-US" dirty="0" err="1">
                <a:effectLst/>
              </a:rPr>
              <a:t>Wazówny</a:t>
            </a:r>
            <a:r>
              <a:rPr lang="en-US" dirty="0">
                <a:effectLst/>
              </a:rPr>
              <a:t> </a:t>
            </a:r>
            <a:r>
              <a:rPr lang="pl-PL" dirty="0">
                <a:effectLst/>
              </a:rPr>
              <a:t>                     </a:t>
            </a:r>
            <a:r>
              <a:rPr lang="en-US" dirty="0">
                <a:effectLst/>
              </a:rPr>
              <a:t>w </a:t>
            </a:r>
            <a:r>
              <a:rPr lang="en-US" dirty="0" err="1">
                <a:effectLst/>
              </a:rPr>
              <a:t>Golubiu-Dobrzyniu</a:t>
            </a:r>
            <a:r>
              <a:rPr lang="en-US" dirty="0">
                <a:effectLst/>
              </a:rPr>
              <a:t>.  </a:t>
            </a:r>
            <a:endParaRPr lang="pl-PL" dirty="0">
              <a:effectLst/>
            </a:endParaRPr>
          </a:p>
          <a:p>
            <a:pPr algn="ctr"/>
            <a:r>
              <a:rPr lang="en-US" dirty="0" err="1">
                <a:effectLst/>
              </a:rPr>
              <a:t>Całkowita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kwota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projektu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240.920,18 </a:t>
            </a:r>
            <a:r>
              <a:rPr lang="en-US" b="1" dirty="0" err="1">
                <a:effectLst/>
              </a:rPr>
              <a:t>zł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dofinansowanie</a:t>
            </a:r>
            <a:r>
              <a:rPr lang="en-US" dirty="0">
                <a:effectLst/>
              </a:rPr>
              <a:t> UE w </a:t>
            </a:r>
            <a:r>
              <a:rPr lang="en-US" dirty="0" err="1">
                <a:effectLst/>
              </a:rPr>
              <a:t>kwocie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202.520,18 </a:t>
            </a:r>
            <a:r>
              <a:rPr lang="en-US" b="1" dirty="0" err="1">
                <a:effectLst/>
              </a:rPr>
              <a:t>zł</a:t>
            </a:r>
            <a:r>
              <a:rPr lang="en-US" dirty="0">
                <a:effectLst/>
              </a:rPr>
              <a:t>.</a:t>
            </a:r>
          </a:p>
        </p:txBody>
      </p:sp>
      <p:pic>
        <p:nvPicPr>
          <p:cNvPr id="3" name="Symbol zastępczy obrazu 2" descr="Obraz zawierający niebo, osoba, zewnętrzne, grupa&#10;&#10;Opis wygenerowany automatycznie">
            <a:extLst>
              <a:ext uri="{FF2B5EF4-FFF2-40B4-BE49-F238E27FC236}">
                <a16:creationId xmlns:a16="http://schemas.microsoft.com/office/drawing/2014/main" id="{02D93D30-65B5-703A-3043-7B905DE929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500" r="2050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1996" y="6041362"/>
            <a:ext cx="43200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 smtClean="0"/>
              <a:pPr defTabSz="914400"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40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705" y="3342912"/>
            <a:ext cx="7905240" cy="2021169"/>
          </a:xfrm>
        </p:spPr>
        <p:txBody>
          <a:bodyPr rtlCol="0"/>
          <a:lstStyle/>
          <a:p>
            <a:pPr algn="ctr" rtl="0"/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rojekty dedykowane placówkom oświatowym</a:t>
            </a:r>
            <a:endParaRPr lang="pl-PL" sz="24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7582" y="3801481"/>
            <a:ext cx="9792763" cy="2515499"/>
          </a:xfrm>
        </p:spPr>
        <p:txBody>
          <a:bodyPr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„Aktywna tablica”, realizowany przez Szkołę Podstawową Specjalną w Zespole Szkół nr 3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Golubiu-Dobrzyniu,  Szkołę Podstawową w Specjalnym Ośrodku Szkolno-Wychowawczym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Wielgiem, Branżową Szkołę I Stopnia  w Zespole Szkół nr 2 w Golubiu-Dobrzyniu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oraz Branżową Szkołę I Stopnia w Zespole Szkół w Kowalewie Pomorskim.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Całkowita kwota projektu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124.417,35 zł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przy wkładzie własnym w wysokości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26.417,35 zł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15</a:t>
            </a:fld>
            <a:endParaRPr lang="pl-PL"/>
          </a:p>
        </p:txBody>
      </p:sp>
      <p:pic>
        <p:nvPicPr>
          <p:cNvPr id="5124" name="Picture 4" descr="Ciemnoniebieska grafika z tekstem – Rządowy program &quot;Aktywna tablica&quot; na lata 2020-2024">
            <a:extLst>
              <a:ext uri="{FF2B5EF4-FFF2-40B4-BE49-F238E27FC236}">
                <a16:creationId xmlns:a16="http://schemas.microsoft.com/office/drawing/2014/main" id="{07E55A70-E9B3-37D5-FDD9-8A5A30D4B9D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7" b="13287"/>
          <a:stretch>
            <a:fillRect/>
          </a:stretch>
        </p:blipFill>
        <p:spPr bwMode="auto">
          <a:xfrm>
            <a:off x="454652" y="451513"/>
            <a:ext cx="8880775" cy="275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341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Symbol zastępczy obrazu 2" descr="Obraz zawierający osoba, wewnątrz, stół w jadalni&#10;&#10;Opis wygenerowany automatycznie">
            <a:extLst>
              <a:ext uri="{FF2B5EF4-FFF2-40B4-BE49-F238E27FC236}">
                <a16:creationId xmlns:a16="http://schemas.microsoft.com/office/drawing/2014/main" id="{87FADF0D-0DCB-B332-CD48-753F83A911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8270" r="826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816638"/>
            <a:ext cx="4245187" cy="1113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/>
              <a:t>P</a:t>
            </a:r>
            <a:r>
              <a:rPr lang="en-US" sz="2800" b="1" dirty="0" err="1">
                <a:effectLst/>
              </a:rPr>
              <a:t>rojekty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dedykowane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placówkom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oświatowym</a:t>
            </a:r>
            <a:endParaRPr lang="en-US" sz="28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7334" y="2160589"/>
            <a:ext cx="4364450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ffectLst/>
              </a:rPr>
              <a:t>„</a:t>
            </a:r>
            <a:r>
              <a:rPr lang="en-US" dirty="0" err="1">
                <a:effectLst/>
              </a:rPr>
              <a:t>Laboratoria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Przyszłości</a:t>
            </a:r>
            <a:r>
              <a:rPr lang="en-US" dirty="0">
                <a:effectLst/>
              </a:rPr>
              <a:t>”, </a:t>
            </a:r>
            <a:r>
              <a:rPr lang="en-US" dirty="0" err="1">
                <a:effectLst/>
              </a:rPr>
              <a:t>realizowany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przez</a:t>
            </a:r>
            <a:r>
              <a:rPr lang="en-US" dirty="0">
                <a:effectLst/>
              </a:rPr>
              <a:t> </a:t>
            </a:r>
            <a:endParaRPr lang="pl-PL" dirty="0">
              <a:effectLst/>
            </a:endParaRPr>
          </a:p>
          <a:p>
            <a:r>
              <a:rPr lang="en-US" dirty="0" err="1">
                <a:effectLst/>
              </a:rPr>
              <a:t>Szkołę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Podstawową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Specjalna</a:t>
            </a:r>
            <a:r>
              <a:rPr lang="en-US" dirty="0">
                <a:effectLst/>
              </a:rPr>
              <a:t> </a:t>
            </a:r>
            <a:r>
              <a:rPr lang="pl-PL" dirty="0">
                <a:effectLst/>
              </a:rPr>
              <a:t>                   </a:t>
            </a:r>
            <a:r>
              <a:rPr lang="en-US" dirty="0">
                <a:effectLst/>
              </a:rPr>
              <a:t>w </a:t>
            </a:r>
            <a:r>
              <a:rPr lang="en-US" dirty="0" err="1">
                <a:effectLst/>
              </a:rPr>
              <a:t>Zespole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Szkół</a:t>
            </a:r>
            <a:r>
              <a:rPr lang="en-US" dirty="0">
                <a:effectLst/>
              </a:rPr>
              <a:t> nr 3 </a:t>
            </a:r>
            <a:r>
              <a:rPr lang="pl-PL" dirty="0">
                <a:effectLst/>
              </a:rPr>
              <a:t>                        </a:t>
            </a:r>
            <a:r>
              <a:rPr lang="en-US" dirty="0">
                <a:effectLst/>
              </a:rPr>
              <a:t>w </a:t>
            </a:r>
            <a:r>
              <a:rPr lang="en-US" dirty="0" err="1">
                <a:effectLst/>
              </a:rPr>
              <a:t>Golubiu</a:t>
            </a:r>
            <a:r>
              <a:rPr lang="en-US" dirty="0">
                <a:effectLst/>
              </a:rPr>
              <a:t>-Dob</a:t>
            </a:r>
            <a:r>
              <a:rPr lang="pl-PL" dirty="0" err="1">
                <a:effectLst/>
              </a:rPr>
              <a:t>rzyniu</a:t>
            </a:r>
            <a:r>
              <a:rPr lang="pl-PL" dirty="0">
                <a:effectLst/>
              </a:rPr>
              <a:t>,</a:t>
            </a:r>
          </a:p>
          <a:p>
            <a:r>
              <a:rPr lang="en-US" dirty="0" err="1">
                <a:effectLst/>
              </a:rPr>
              <a:t>Szkołę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Podstawową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Specjalną</a:t>
            </a:r>
            <a:r>
              <a:rPr lang="en-US" dirty="0">
                <a:effectLst/>
              </a:rPr>
              <a:t> </a:t>
            </a:r>
            <a:r>
              <a:rPr lang="pl-PL" dirty="0">
                <a:effectLst/>
              </a:rPr>
              <a:t>        </a:t>
            </a:r>
            <a:r>
              <a:rPr lang="en-US" dirty="0">
                <a:effectLst/>
              </a:rPr>
              <a:t>w </a:t>
            </a:r>
            <a:r>
              <a:rPr lang="en-US" dirty="0" err="1">
                <a:effectLst/>
              </a:rPr>
              <a:t>Specjalnym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Ośrodku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Szkolno-Wychowawczym</a:t>
            </a:r>
            <a:r>
              <a:rPr lang="en-US" dirty="0">
                <a:effectLst/>
              </a:rPr>
              <a:t> w </a:t>
            </a:r>
            <a:r>
              <a:rPr lang="en-US" dirty="0" err="1">
                <a:effectLst/>
              </a:rPr>
              <a:t>Wielgie</a:t>
            </a:r>
            <a:r>
              <a:rPr lang="pl-PL" dirty="0">
                <a:effectLst/>
              </a:rPr>
              <a:t>m.</a:t>
            </a:r>
            <a:r>
              <a:rPr lang="en-US" dirty="0">
                <a:effectLst/>
              </a:rPr>
              <a:t> </a:t>
            </a:r>
            <a:endParaRPr lang="pl-PL" dirty="0">
              <a:effectLst/>
            </a:endParaRPr>
          </a:p>
          <a:p>
            <a:r>
              <a:rPr lang="en-US" dirty="0" err="1">
                <a:effectLst/>
              </a:rPr>
              <a:t>Całkowita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kwota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projektu</a:t>
            </a:r>
            <a:r>
              <a:rPr lang="en-US" dirty="0">
                <a:effectLst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</a:rPr>
              <a:t>60.000,00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/>
              </a:rPr>
              <a:t>zł</a:t>
            </a:r>
            <a:r>
              <a:rPr lang="en-US" dirty="0">
                <a:effectLst/>
              </a:rPr>
              <a:t>, bez </a:t>
            </a:r>
            <a:r>
              <a:rPr lang="en-US" dirty="0" err="1">
                <a:effectLst/>
              </a:rPr>
              <a:t>wkładu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własnego</a:t>
            </a:r>
            <a:r>
              <a:rPr lang="en-US" dirty="0">
                <a:effectLst/>
              </a:rPr>
              <a:t>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444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7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938468" cy="54317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P</a:t>
            </a:r>
            <a:r>
              <a:rPr lang="en-US" b="1" dirty="0" err="1">
                <a:effectLst/>
              </a:rPr>
              <a:t>rojekty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dedykowane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placówkom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oświatowym</a:t>
            </a:r>
            <a:endParaRPr lang="en-US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846889" y="609602"/>
            <a:ext cx="5424112" cy="32083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ffectLst/>
              </a:rPr>
              <a:t>Program </a:t>
            </a:r>
            <a:r>
              <a:rPr lang="en-US" dirty="0" err="1">
                <a:effectLst/>
              </a:rPr>
              <a:t>kompleksowego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wsparcia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dla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rodzin</a:t>
            </a:r>
            <a:r>
              <a:rPr lang="en-US" dirty="0">
                <a:effectLst/>
              </a:rPr>
              <a:t> „Za </a:t>
            </a:r>
            <a:r>
              <a:rPr lang="en-US" dirty="0" err="1">
                <a:effectLst/>
              </a:rPr>
              <a:t>życiem</a:t>
            </a:r>
            <a:r>
              <a:rPr lang="en-US" dirty="0">
                <a:effectLst/>
              </a:rPr>
              <a:t>” w </a:t>
            </a:r>
            <a:r>
              <a:rPr lang="en-US" dirty="0" err="1">
                <a:effectLst/>
              </a:rPr>
              <a:t>zakresie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zapewnienia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realizacji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zadań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wiodącego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ośrodka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koordynacyjno-rehabilitacyjno-opiekuńczego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obszarze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Powiatu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Golubsko-Dobrzyńskiego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realizowany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przez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Specjalny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Ośrodek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Szkolno-Wychowawczy</a:t>
            </a:r>
            <a:r>
              <a:rPr lang="en-US" dirty="0">
                <a:effectLst/>
              </a:rPr>
              <a:t> w </a:t>
            </a:r>
            <a:r>
              <a:rPr lang="en-US" dirty="0" err="1">
                <a:effectLst/>
              </a:rPr>
              <a:t>Wielgiem</a:t>
            </a:r>
            <a:r>
              <a:rPr lang="en-US" dirty="0">
                <a:effectLst/>
              </a:rPr>
              <a:t>. </a:t>
            </a:r>
          </a:p>
          <a:p>
            <a:r>
              <a:rPr lang="en-US" dirty="0" err="1">
                <a:effectLst/>
              </a:rPr>
              <a:t>Całkowita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kwota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projektu</a:t>
            </a:r>
            <a:r>
              <a:rPr lang="en-US" dirty="0">
                <a:effectLst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/>
              </a:rPr>
              <a:t>304.440,00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effectLst/>
              </a:rPr>
              <a:t>zł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effectLst/>
              </a:rPr>
              <a:t>, </a:t>
            </a:r>
            <a:r>
              <a:rPr lang="en-US" dirty="0">
                <a:effectLst/>
              </a:rPr>
              <a:t>bez </a:t>
            </a:r>
            <a:r>
              <a:rPr lang="en-US" dirty="0" err="1">
                <a:effectLst/>
              </a:rPr>
              <a:t>wkładu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własnego</a:t>
            </a:r>
            <a:r>
              <a:rPr lang="en-US" dirty="0">
                <a:effectLst/>
              </a:rPr>
              <a:t>.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 smtClean="0"/>
              <a:pPr defTabSz="914400"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3" name="Symbol zastępczy obrazu 2" descr="Obraz zawierający tekst, clipart&#10;&#10;Opis wygenerowany automatycznie">
            <a:extLst>
              <a:ext uri="{FF2B5EF4-FFF2-40B4-BE49-F238E27FC236}">
                <a16:creationId xmlns:a16="http://schemas.microsoft.com/office/drawing/2014/main" id="{98C91F4E-0616-4543-E222-05EB3336A2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698" r="4698"/>
          <a:stretch>
            <a:fillRect/>
          </a:stretch>
        </p:blipFill>
        <p:spPr>
          <a:xfrm>
            <a:off x="3846889" y="4048918"/>
            <a:ext cx="5807651" cy="168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26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9" name="Obraz 8" descr="Obraz zawierający wewnątrz, sufit, podłoże, osoba&#10;&#10;Opis wygenerowany automatycznie">
            <a:extLst>
              <a:ext uri="{FF2B5EF4-FFF2-40B4-BE49-F238E27FC236}">
                <a16:creationId xmlns:a16="http://schemas.microsoft.com/office/drawing/2014/main" id="{8E070E73-A29D-C511-23D7-8D6C455E7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47" r="-3" b="15288"/>
          <a:stretch/>
        </p:blipFill>
        <p:spPr>
          <a:xfrm>
            <a:off x="4296867" y="5"/>
            <a:ext cx="4831627" cy="452001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5" name="Symbol zastępczy obrazu 4" descr="Obraz zawierający osoba, zewnętrzne, niebo, osoby&#10;&#10;Opis wygenerowany automatycznie">
            <a:extLst>
              <a:ext uri="{FF2B5EF4-FFF2-40B4-BE49-F238E27FC236}">
                <a16:creationId xmlns:a16="http://schemas.microsoft.com/office/drawing/2014/main" id="{E5D15EAD-ABA3-51D5-1C20-2D360D8373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5493" r="5493"/>
          <a:stretch/>
        </p:blipFill>
        <p:spPr>
          <a:xfrm>
            <a:off x="4041994" y="-4"/>
            <a:ext cx="8139373" cy="6858000"/>
          </a:xfrm>
          <a:custGeom>
            <a:avLst/>
            <a:gdLst/>
            <a:ahLst/>
            <a:cxnLst/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4214706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 dirty="0" err="1"/>
              <a:t>P</a:t>
            </a:r>
            <a:r>
              <a:rPr lang="en-US" sz="2700" b="1" dirty="0" err="1">
                <a:effectLst/>
              </a:rPr>
              <a:t>rojekty</a:t>
            </a:r>
            <a:r>
              <a:rPr lang="en-US" sz="2700" b="1" dirty="0">
                <a:effectLst/>
              </a:rPr>
              <a:t> </a:t>
            </a:r>
            <a:r>
              <a:rPr lang="en-US" sz="2700" b="1" dirty="0" err="1">
                <a:effectLst/>
              </a:rPr>
              <a:t>dedykowane</a:t>
            </a:r>
            <a:r>
              <a:rPr lang="en-US" sz="2700" b="1" dirty="0">
                <a:effectLst/>
              </a:rPr>
              <a:t> </a:t>
            </a:r>
            <a:r>
              <a:rPr lang="en-US" sz="2700" b="1" dirty="0" err="1">
                <a:effectLst/>
              </a:rPr>
              <a:t>placówkom</a:t>
            </a:r>
            <a:r>
              <a:rPr lang="en-US" sz="2700" b="1" dirty="0">
                <a:effectLst/>
              </a:rPr>
              <a:t> </a:t>
            </a:r>
            <a:r>
              <a:rPr lang="en-US" sz="2700" b="1" dirty="0" err="1">
                <a:effectLst/>
              </a:rPr>
              <a:t>oświatowym</a:t>
            </a:r>
            <a:endParaRPr lang="en-US" sz="2700" b="1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7334" y="2795618"/>
            <a:ext cx="4214706" cy="300528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effectLst/>
              </a:rPr>
              <a:t>„</a:t>
            </a:r>
            <a:r>
              <a:rPr lang="en-US" sz="1600" dirty="0" err="1">
                <a:effectLst/>
              </a:rPr>
              <a:t>Młody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praktyk</a:t>
            </a:r>
            <a:r>
              <a:rPr lang="en-US" sz="1600" dirty="0">
                <a:effectLst/>
              </a:rPr>
              <a:t> w </a:t>
            </a:r>
            <a:r>
              <a:rPr lang="en-US" sz="1600" dirty="0" err="1">
                <a:effectLst/>
              </a:rPr>
              <a:t>Europie</a:t>
            </a:r>
            <a:r>
              <a:rPr lang="en-US" sz="1600" dirty="0">
                <a:effectLst/>
              </a:rPr>
              <a:t> = </a:t>
            </a:r>
            <a:r>
              <a:rPr lang="en-US" sz="1600" dirty="0" err="1">
                <a:effectLst/>
              </a:rPr>
              <a:t>Sukces</a:t>
            </a:r>
            <a:r>
              <a:rPr lang="en-US" sz="1600" dirty="0">
                <a:effectLst/>
              </a:rPr>
              <a:t> w </a:t>
            </a:r>
            <a:r>
              <a:rPr lang="en-US" sz="1600" dirty="0" err="1">
                <a:effectLst/>
              </a:rPr>
              <a:t>zawodzie</a:t>
            </a:r>
            <a:r>
              <a:rPr lang="en-US" sz="1600" dirty="0">
                <a:effectLst/>
              </a:rPr>
              <a:t>”, </a:t>
            </a:r>
            <a:r>
              <a:rPr lang="en-US" sz="1600" dirty="0" err="1">
                <a:effectLst/>
              </a:rPr>
              <a:t>zaplanowany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na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lata</a:t>
            </a:r>
            <a:r>
              <a:rPr lang="en-US" sz="1600" dirty="0">
                <a:effectLst/>
              </a:rPr>
              <a:t> 2020-2022, </a:t>
            </a:r>
            <a:r>
              <a:rPr lang="en-US" sz="1600" dirty="0" err="1">
                <a:effectLst/>
              </a:rPr>
              <a:t>realizowany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przez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Zespół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Szkół</a:t>
            </a:r>
            <a:r>
              <a:rPr lang="en-US" sz="1600" dirty="0">
                <a:effectLst/>
              </a:rPr>
              <a:t> w </a:t>
            </a:r>
            <a:r>
              <a:rPr lang="en-US" sz="1600" dirty="0" err="1">
                <a:effectLst/>
              </a:rPr>
              <a:t>Kowalewie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Pomorskim</a:t>
            </a:r>
            <a:r>
              <a:rPr lang="en-US" sz="1600" dirty="0">
                <a:effectLst/>
              </a:rPr>
              <a:t>. </a:t>
            </a:r>
            <a:endParaRPr lang="pl-PL" sz="16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1600" dirty="0" err="1">
                <a:effectLst/>
              </a:rPr>
              <a:t>Kwota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wydatkowana</a:t>
            </a:r>
            <a:r>
              <a:rPr lang="en-US" sz="1600" dirty="0">
                <a:effectLst/>
              </a:rPr>
              <a:t> w </a:t>
            </a:r>
            <a:r>
              <a:rPr lang="en-US" sz="1600" dirty="0" err="1">
                <a:effectLst/>
              </a:rPr>
              <a:t>roku</a:t>
            </a:r>
            <a:r>
              <a:rPr lang="en-US" sz="1600" dirty="0">
                <a:effectLst/>
              </a:rPr>
              <a:t> 2021 to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/>
              </a:rPr>
              <a:t>301.653,70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/>
              </a:rPr>
              <a:t>zł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</a:rPr>
              <a:t>,</a:t>
            </a:r>
            <a:r>
              <a:rPr lang="en-US" sz="1600" dirty="0">
                <a:effectLst/>
              </a:rPr>
              <a:t> bez </a:t>
            </a:r>
            <a:r>
              <a:rPr lang="en-US" sz="1600" dirty="0" err="1">
                <a:effectLst/>
              </a:rPr>
              <a:t>wkładu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własnego</a:t>
            </a:r>
            <a:r>
              <a:rPr lang="en-US" sz="1600" dirty="0">
                <a:effectLst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effectLst/>
              </a:rPr>
              <a:t>Steam Like Leonardo, </a:t>
            </a:r>
            <a:r>
              <a:rPr lang="en-US" sz="1600" dirty="0" err="1">
                <a:effectLst/>
              </a:rPr>
              <a:t>zaplanowany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na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lata</a:t>
            </a:r>
            <a:r>
              <a:rPr lang="en-US" sz="1600" dirty="0">
                <a:effectLst/>
              </a:rPr>
              <a:t> 2018-2021, </a:t>
            </a:r>
            <a:r>
              <a:rPr lang="en-US" sz="1600" dirty="0" err="1">
                <a:effectLst/>
              </a:rPr>
              <a:t>realizowany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przez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Zespół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Szkół</a:t>
            </a:r>
            <a:r>
              <a:rPr lang="en-US" sz="1600" dirty="0">
                <a:effectLst/>
              </a:rPr>
              <a:t> nr 1 </a:t>
            </a:r>
            <a:r>
              <a:rPr lang="en-US" sz="1600" dirty="0" err="1">
                <a:effectLst/>
              </a:rPr>
              <a:t>im</a:t>
            </a:r>
            <a:r>
              <a:rPr lang="en-US" sz="1600" dirty="0">
                <a:effectLst/>
              </a:rPr>
              <a:t>. Anny </a:t>
            </a:r>
            <a:r>
              <a:rPr lang="en-US" sz="1600" dirty="0" err="1">
                <a:effectLst/>
              </a:rPr>
              <a:t>Wazówny</a:t>
            </a:r>
            <a:r>
              <a:rPr lang="en-US" sz="1600" dirty="0">
                <a:effectLst/>
              </a:rPr>
              <a:t> w </a:t>
            </a:r>
            <a:r>
              <a:rPr lang="en-US" sz="1600" dirty="0" err="1">
                <a:effectLst/>
              </a:rPr>
              <a:t>Golubiu-Dobrzyniu</a:t>
            </a:r>
            <a:r>
              <a:rPr lang="en-US" sz="1600" dirty="0">
                <a:effectLst/>
              </a:rPr>
              <a:t>. </a:t>
            </a:r>
            <a:endParaRPr lang="pl-PL" sz="16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en-US" sz="1600" dirty="0" err="1">
                <a:effectLst/>
              </a:rPr>
              <a:t>Kwota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wydatkowana</a:t>
            </a:r>
            <a:r>
              <a:rPr lang="en-US" sz="1600" dirty="0">
                <a:effectLst/>
              </a:rPr>
              <a:t> w 2021 r. to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effectLst/>
              </a:rPr>
              <a:t>35.651,35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effectLst/>
              </a:rPr>
              <a:t>zł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effectLst/>
              </a:rPr>
              <a:t>, </a:t>
            </a:r>
            <a:r>
              <a:rPr lang="en-US" sz="1600" dirty="0">
                <a:effectLst/>
              </a:rPr>
              <a:t>bez </a:t>
            </a:r>
            <a:r>
              <a:rPr lang="en-US" sz="1600" dirty="0" err="1">
                <a:effectLst/>
              </a:rPr>
              <a:t>wkładu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własnego</a:t>
            </a:r>
            <a:r>
              <a:rPr lang="en-US" sz="1600" dirty="0">
                <a:effectLst/>
              </a:rPr>
              <a:t>.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667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705" y="3801122"/>
            <a:ext cx="7905240" cy="1562959"/>
          </a:xfrm>
        </p:spPr>
        <p:txBody>
          <a:bodyPr rtlCol="0"/>
          <a:lstStyle/>
          <a:p>
            <a:pPr rtl="0"/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romocja i ochrona zdrowia</a:t>
            </a:r>
            <a:endParaRPr lang="pl-PL" sz="24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3950" y="4242913"/>
            <a:ext cx="9054050" cy="2166354"/>
          </a:xfrm>
        </p:spPr>
        <p:txBody>
          <a:bodyPr rtlCol="0">
            <a:noAutofit/>
          </a:bodyPr>
          <a:lstStyle/>
          <a:p>
            <a:pPr algn="just">
              <a:spcBef>
                <a:spcPts val="0"/>
              </a:spcBef>
            </a:pPr>
            <a:r>
              <a:rPr lang="pl-PL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roku 2021 udało się pozyskać z Rządowej Agencji Rezerw Strategicznych dla „Szpitala Powiatowego” Sp. z o.o.                  w Golubiu-Dobrzyniu: 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 rzędowy Tomograf Komputerowy za kwotę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2.700.000,00 zł</a:t>
            </a: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zakupiony został ambulans medyczny typu B wraz z wyposażeniem za kwotę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425.538,00 zł</a:t>
            </a: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lampa operacyjna EPURE na blok operacyjny za kwotę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59.832,00 zł 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wirówka laboratoryjna za kwotę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10.872,28 zł </a:t>
            </a: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głowica ECHO za kwotę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9.000 zł </a:t>
            </a:r>
          </a:p>
          <a:p>
            <a:pPr marL="285750" indent="-28575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oraz fotel ginekologiczny za kwotę </a:t>
            </a:r>
            <a:r>
              <a:rPr lang="pl-PL" sz="16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6.500,52 zł</a:t>
            </a:r>
            <a:r>
              <a:rPr lang="pl-PL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Symbol zastępczy obrazu 7" descr="Obraz zawierający sufit, wewnątrz, ściana, osoba&#10;&#10;Opis wygenerowany automatycznie">
            <a:extLst>
              <a:ext uri="{FF2B5EF4-FFF2-40B4-BE49-F238E27FC236}">
                <a16:creationId xmlns:a16="http://schemas.microsoft.com/office/drawing/2014/main" id="{AABDA84F-3A41-056B-811A-064116C84F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6768" b="26768"/>
          <a:stretch>
            <a:fillRect/>
          </a:stretch>
        </p:blipFill>
        <p:spPr>
          <a:xfrm>
            <a:off x="0" y="-17463"/>
            <a:ext cx="12192000" cy="3776663"/>
          </a:xfrm>
        </p:spPr>
      </p:pic>
    </p:spTree>
    <p:extLst>
      <p:ext uri="{BB962C8B-B14F-4D97-AF65-F5344CB8AC3E}">
        <p14:creationId xmlns:p14="http://schemas.microsoft.com/office/powerpoint/2010/main" val="109502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6960981" cy="2016944"/>
          </a:xfrm>
        </p:spPr>
        <p:txBody>
          <a:bodyPr rtlCol="0"/>
          <a:lstStyle/>
          <a:p>
            <a:pPr rtl="0"/>
            <a:br>
              <a:rPr lang="pl-PL" sz="5400" b="1" dirty="0"/>
            </a:br>
            <a:br>
              <a:rPr lang="pl-PL" sz="5400" b="1" dirty="0"/>
            </a:br>
            <a:r>
              <a:rPr lang="pl-PL" sz="5400" b="1" dirty="0"/>
              <a:t>BUDŻET POWIATU</a:t>
            </a:r>
            <a:br>
              <a:rPr lang="pl-PL" sz="5400" b="1" dirty="0"/>
            </a:br>
            <a:endParaRPr lang="pl-PL" sz="5400" b="1" dirty="0"/>
          </a:p>
        </p:txBody>
      </p:sp>
      <p:sp>
        <p:nvSpPr>
          <p:cNvPr id="15" name="Numer slajdu — symbol zastępczy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2</a:t>
            </a:fld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79517EC-AF52-EC3A-42E9-56FF28D562D1}"/>
              </a:ext>
            </a:extLst>
          </p:cNvPr>
          <p:cNvSpPr txBox="1"/>
          <p:nvPr/>
        </p:nvSpPr>
        <p:spPr>
          <a:xfrm>
            <a:off x="550864" y="2793534"/>
            <a:ext cx="107211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Arial Black" panose="020B0A04020102020204" pitchFamily="34" charset="0"/>
                <a:cs typeface="Aharoni" panose="02010803020104030203" pitchFamily="2" charset="-79"/>
              </a:rPr>
              <a:t>Wykonanie dochodów ogółem -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61.512.404,92 zł</a:t>
            </a:r>
          </a:p>
          <a:p>
            <a:endParaRPr lang="pl-PL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pl-PL" sz="2400" dirty="0">
                <a:latin typeface="Arial Black" panose="020B0A04020102020204" pitchFamily="34" charset="0"/>
                <a:cs typeface="Aharoni" panose="02010803020104030203" pitchFamily="2" charset="-79"/>
              </a:rPr>
              <a:t>Wykonanie wydatków ogółem -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61.425.965,66 zł</a:t>
            </a:r>
          </a:p>
          <a:p>
            <a:endParaRPr lang="pl-PL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pl-PL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pl-PL" sz="2400" dirty="0">
                <a:latin typeface="Arial Black" panose="020B0A04020102020204" pitchFamily="34" charset="0"/>
                <a:cs typeface="Aharoni" panose="02010803020104030203" pitchFamily="2" charset="-79"/>
              </a:rPr>
              <a:t>Nadwyżka na koniec roku wyniosła - 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86.439,26 zł</a:t>
            </a:r>
          </a:p>
          <a:p>
            <a:endParaRPr lang="pl-PL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3" y="609600"/>
            <a:ext cx="4149134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 err="1"/>
              <a:t>W</a:t>
            </a:r>
            <a:r>
              <a:rPr lang="en-US" sz="2800" b="1" dirty="0" err="1">
                <a:effectLst/>
              </a:rPr>
              <a:t>sparcie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rodziny</a:t>
            </a:r>
            <a:r>
              <a:rPr lang="en-US" sz="2800" b="1" dirty="0">
                <a:effectLst/>
              </a:rPr>
              <a:t> </a:t>
            </a:r>
            <a:r>
              <a:rPr lang="pl-PL" sz="2800" b="1" dirty="0">
                <a:effectLst/>
              </a:rPr>
              <a:t>                 </a:t>
            </a:r>
            <a:r>
              <a:rPr lang="en-US" sz="2800" b="1" dirty="0" err="1">
                <a:effectLst/>
              </a:rPr>
              <a:t>i</a:t>
            </a:r>
            <a:r>
              <a:rPr lang="en-US" sz="2800" b="1" dirty="0">
                <a:effectLst/>
              </a:rPr>
              <a:t> system </a:t>
            </a:r>
            <a:r>
              <a:rPr lang="en-US" sz="2800" b="1" dirty="0" err="1">
                <a:effectLst/>
              </a:rPr>
              <a:t>pieczy</a:t>
            </a:r>
            <a:r>
              <a:rPr lang="en-US" sz="2800" b="1" dirty="0">
                <a:effectLst/>
              </a:rPr>
              <a:t> </a:t>
            </a:r>
            <a:r>
              <a:rPr lang="en-US" sz="2800" b="1" dirty="0" err="1">
                <a:effectLst/>
              </a:rPr>
              <a:t>zastępczej</a:t>
            </a:r>
            <a:endParaRPr lang="en-US" sz="28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900" dirty="0">
                <a:effectLst/>
              </a:rPr>
              <a:t>Na </a:t>
            </a:r>
            <a:r>
              <a:rPr lang="en-US" sz="1900" dirty="0" err="1">
                <a:effectLst/>
              </a:rPr>
              <a:t>dzień</a:t>
            </a:r>
            <a:r>
              <a:rPr lang="en-US" sz="1900" dirty="0">
                <a:effectLst/>
              </a:rPr>
              <a:t> 31 </a:t>
            </a:r>
            <a:r>
              <a:rPr lang="en-US" sz="1900" dirty="0" err="1">
                <a:effectLst/>
              </a:rPr>
              <a:t>grudnia</a:t>
            </a:r>
            <a:r>
              <a:rPr lang="en-US" sz="1900" dirty="0">
                <a:effectLst/>
              </a:rPr>
              <a:t> 2021 r. </a:t>
            </a:r>
            <a:r>
              <a:rPr lang="en-US" sz="1900" dirty="0" err="1">
                <a:effectLst/>
              </a:rPr>
              <a:t>liczba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rodzinnych</a:t>
            </a:r>
            <a:r>
              <a:rPr lang="en-US" sz="1900" dirty="0">
                <a:effectLst/>
              </a:rPr>
              <a:t> form </a:t>
            </a:r>
            <a:r>
              <a:rPr lang="en-US" sz="1900" dirty="0" err="1">
                <a:effectLst/>
              </a:rPr>
              <a:t>pieczy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zastępczej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wynosiła</a:t>
            </a:r>
            <a:r>
              <a:rPr lang="en-US" sz="1900" dirty="0">
                <a:effectLst/>
              </a:rPr>
              <a:t> 41 (</a:t>
            </a:r>
            <a:r>
              <a:rPr lang="en-US" sz="1900" dirty="0" err="1">
                <a:effectLst/>
              </a:rPr>
              <a:t>rodziny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zastępcze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zawodowe</a:t>
            </a:r>
            <a:r>
              <a:rPr lang="en-US" sz="1900" dirty="0">
                <a:effectLst/>
              </a:rPr>
              <a:t>, </a:t>
            </a:r>
            <a:r>
              <a:rPr lang="en-US" sz="1900" dirty="0" err="1">
                <a:effectLst/>
              </a:rPr>
              <a:t>rodzinne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domy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dziecka</a:t>
            </a:r>
            <a:r>
              <a:rPr lang="en-US" sz="1900" dirty="0">
                <a:effectLst/>
              </a:rPr>
              <a:t>, </a:t>
            </a:r>
            <a:r>
              <a:rPr lang="en-US" sz="1900" dirty="0" err="1">
                <a:effectLst/>
              </a:rPr>
              <a:t>rodziny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niezawodowe</a:t>
            </a:r>
            <a:r>
              <a:rPr lang="en-US" sz="1900" dirty="0">
                <a:effectLst/>
              </a:rPr>
              <a:t>, </a:t>
            </a:r>
            <a:r>
              <a:rPr lang="en-US" sz="1900" dirty="0" err="1">
                <a:effectLst/>
              </a:rPr>
              <a:t>rodziny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spokrewnione</a:t>
            </a:r>
            <a:r>
              <a:rPr lang="en-US" sz="1900" dirty="0">
                <a:effectLst/>
              </a:rPr>
              <a:t>). </a:t>
            </a:r>
            <a:endParaRPr lang="pl-PL" sz="1900" dirty="0">
              <a:effectLst/>
            </a:endParaRPr>
          </a:p>
          <a:p>
            <a:pPr algn="ctr"/>
            <a:r>
              <a:rPr lang="en-US" sz="1900" dirty="0">
                <a:effectLst/>
              </a:rPr>
              <a:t>W </a:t>
            </a:r>
            <a:r>
              <a:rPr lang="en-US" sz="1900" dirty="0" err="1">
                <a:effectLst/>
              </a:rPr>
              <a:t>tych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formach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rodzinnych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przebywało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łącznie</a:t>
            </a:r>
            <a:r>
              <a:rPr lang="en-US" sz="1900" dirty="0">
                <a:effectLst/>
              </a:rPr>
              <a:t> 54 </a:t>
            </a:r>
            <a:r>
              <a:rPr lang="en-US" sz="1900" dirty="0" err="1">
                <a:effectLst/>
              </a:rPr>
              <a:t>dzieci</a:t>
            </a:r>
            <a:r>
              <a:rPr lang="en-US" sz="1900" dirty="0">
                <a:effectLst/>
              </a:rPr>
              <a:t>. </a:t>
            </a:r>
            <a:r>
              <a:rPr lang="pl-PL" sz="1900" dirty="0">
                <a:effectLst/>
              </a:rPr>
              <a:t>               </a:t>
            </a:r>
          </a:p>
          <a:p>
            <a:pPr algn="ctr"/>
            <a:r>
              <a:rPr lang="en-US" sz="1900" dirty="0">
                <a:effectLst/>
              </a:rPr>
              <a:t>W </a:t>
            </a:r>
            <a:r>
              <a:rPr lang="en-US" sz="1900" dirty="0" err="1">
                <a:effectLst/>
              </a:rPr>
              <a:t>ramach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instytucjonalnej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pieczy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zastępczej</a:t>
            </a:r>
            <a:r>
              <a:rPr lang="en-US" sz="1900" dirty="0">
                <a:effectLst/>
              </a:rPr>
              <a:t> w </a:t>
            </a:r>
            <a:r>
              <a:rPr lang="en-US" sz="1900" dirty="0" err="1">
                <a:effectLst/>
              </a:rPr>
              <a:t>powiecie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funkcjonują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natomiast</a:t>
            </a:r>
            <a:r>
              <a:rPr lang="en-US" sz="1900" dirty="0">
                <a:effectLst/>
              </a:rPr>
              <a:t> 2 </a:t>
            </a:r>
            <a:r>
              <a:rPr lang="en-US" sz="1900" dirty="0" err="1">
                <a:effectLst/>
              </a:rPr>
              <a:t>placówki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opiekuńczo-wychowawcze</a:t>
            </a:r>
            <a:r>
              <a:rPr lang="en-US" sz="1900" dirty="0">
                <a:effectLst/>
              </a:rPr>
              <a:t>, </a:t>
            </a:r>
            <a:r>
              <a:rPr lang="en-US" sz="1900" dirty="0" err="1">
                <a:effectLst/>
              </a:rPr>
              <a:t>każda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dla</a:t>
            </a:r>
            <a:r>
              <a:rPr lang="en-US" sz="1900" dirty="0">
                <a:effectLst/>
              </a:rPr>
              <a:t> 14 </a:t>
            </a:r>
            <a:r>
              <a:rPr lang="en-US" sz="1900" dirty="0" err="1">
                <a:effectLst/>
              </a:rPr>
              <a:t>dzieci</a:t>
            </a:r>
            <a:r>
              <a:rPr lang="en-US" sz="1900" dirty="0">
                <a:effectLst/>
              </a:rPr>
              <a:t>.</a:t>
            </a:r>
          </a:p>
          <a:p>
            <a:pPr>
              <a:buFont typeface="Wingdings 3" charset="2"/>
              <a:buChar char=""/>
            </a:pPr>
            <a:endParaRPr lang="en-US" sz="1900" dirty="0">
              <a:effectLst/>
            </a:endParaRPr>
          </a:p>
        </p:txBody>
      </p:sp>
      <p:pic>
        <p:nvPicPr>
          <p:cNvPr id="7" name="Symbol zastępczy obrazu 6" descr="Obraz zawierający tekst&#10;&#10;Opis wygenerowany automatycznie">
            <a:extLst>
              <a:ext uri="{FF2B5EF4-FFF2-40B4-BE49-F238E27FC236}">
                <a16:creationId xmlns:a16="http://schemas.microsoft.com/office/drawing/2014/main" id="{36E037B4-FF29-C99E-A2FC-331BE14D29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3816" r="21148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8350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FBE498CA-06DE-BFA6-5C26-54163284F7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6" r="226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Pomoc</a:t>
            </a:r>
            <a:r>
              <a:rPr lang="en-US" b="1" dirty="0"/>
              <a:t> </a:t>
            </a:r>
            <a:r>
              <a:rPr lang="en-US" b="1" dirty="0" err="1"/>
              <a:t>społeczna</a:t>
            </a:r>
            <a:endParaRPr lang="en-US" b="1" dirty="0"/>
          </a:p>
        </p:txBody>
      </p:sp>
      <p:pic>
        <p:nvPicPr>
          <p:cNvPr id="10" name="Obraz 9" descr="Obraz zawierający drzewo, trawa, zewnętrzne, osoba&#10;&#10;Opis wygenerowany automatycznie">
            <a:extLst>
              <a:ext uri="{FF2B5EF4-FFF2-40B4-BE49-F238E27FC236}">
                <a16:creationId xmlns:a16="http://schemas.microsoft.com/office/drawing/2014/main" id="{38EF48E4-156A-5731-3555-FC0564767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29" r="4004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159225" y="2160589"/>
            <a:ext cx="5114776" cy="388077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algn="ctr"/>
            <a:r>
              <a:rPr lang="en-US" dirty="0" err="1">
                <a:effectLst/>
              </a:rPr>
              <a:t>Zadania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powiatu</a:t>
            </a:r>
            <a:r>
              <a:rPr lang="en-US" dirty="0">
                <a:effectLst/>
              </a:rPr>
              <a:t> z </a:t>
            </a:r>
            <a:r>
              <a:rPr lang="en-US" dirty="0" err="1">
                <a:effectLst/>
              </a:rPr>
              <a:t>zakresu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pomocy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społecznej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realizuje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Powiatowe</a:t>
            </a:r>
            <a:r>
              <a:rPr lang="en-US" dirty="0">
                <a:effectLst/>
              </a:rPr>
              <a:t> Centrum </a:t>
            </a:r>
            <a:r>
              <a:rPr lang="en-US" dirty="0" err="1">
                <a:effectLst/>
              </a:rPr>
              <a:t>Pomocy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Rodzinie</a:t>
            </a:r>
            <a:r>
              <a:rPr lang="pl-PL" dirty="0">
                <a:effectLst/>
              </a:rPr>
              <a:t> oraz jednostki</a:t>
            </a:r>
            <a:r>
              <a:rPr lang="en-US" dirty="0">
                <a:effectLst/>
              </a:rPr>
              <a:t>, </a:t>
            </a:r>
            <a:endParaRPr lang="pl-PL" dirty="0">
              <a:effectLst/>
            </a:endParaRPr>
          </a:p>
          <a:p>
            <a:pPr algn="ctr"/>
            <a:r>
              <a:rPr lang="en-US" dirty="0">
                <a:effectLst/>
              </a:rPr>
              <a:t>Dom </a:t>
            </a:r>
            <a:r>
              <a:rPr lang="en-US" dirty="0" err="1">
                <a:effectLst/>
              </a:rPr>
              <a:t>Pomocy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Społecznej</a:t>
            </a:r>
            <a:r>
              <a:rPr lang="en-US" dirty="0">
                <a:effectLst/>
              </a:rPr>
              <a:t>, </a:t>
            </a:r>
            <a:endParaRPr lang="pl-PL" dirty="0">
              <a:effectLst/>
            </a:endParaRPr>
          </a:p>
          <a:p>
            <a:pPr algn="ctr"/>
            <a:r>
              <a:rPr lang="en-US" dirty="0" err="1">
                <a:effectLst/>
              </a:rPr>
              <a:t>Powiatowy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Środowiskowy</a:t>
            </a:r>
            <a:r>
              <a:rPr lang="en-US" dirty="0">
                <a:effectLst/>
              </a:rPr>
              <a:t> Dom </a:t>
            </a:r>
            <a:r>
              <a:rPr lang="en-US" dirty="0" err="1">
                <a:effectLst/>
              </a:rPr>
              <a:t>Samopomocy</a:t>
            </a:r>
            <a:r>
              <a:rPr lang="en-US" dirty="0">
                <a:effectLst/>
              </a:rPr>
              <a:t> </a:t>
            </a:r>
            <a:endParaRPr lang="pl-PL" dirty="0">
              <a:effectLst/>
            </a:endParaRPr>
          </a:p>
          <a:p>
            <a:pPr algn="ctr"/>
            <a:r>
              <a:rPr lang="en-US" dirty="0" err="1">
                <a:effectLst/>
              </a:rPr>
              <a:t>Środowiskowy</a:t>
            </a:r>
            <a:r>
              <a:rPr lang="en-US" dirty="0">
                <a:effectLst/>
              </a:rPr>
              <a:t> Dom </a:t>
            </a:r>
            <a:r>
              <a:rPr lang="en-US" dirty="0" err="1">
                <a:effectLst/>
              </a:rPr>
              <a:t>Samopomocy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prowadzony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przez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Stowarzyszenie</a:t>
            </a:r>
            <a:r>
              <a:rPr lang="en-US" dirty="0">
                <a:effectLst/>
              </a:rPr>
              <a:t> „</a:t>
            </a:r>
            <a:r>
              <a:rPr lang="en-US" dirty="0" err="1">
                <a:effectLst/>
              </a:rPr>
              <a:t>Szansa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Zdrowie</a:t>
            </a:r>
            <a:r>
              <a:rPr lang="en-US" dirty="0">
                <a:effectLst/>
              </a:rPr>
              <a:t>”.</a:t>
            </a:r>
          </a:p>
          <a:p>
            <a:pPr algn="ctr"/>
            <a:r>
              <a:rPr lang="en-US" dirty="0">
                <a:effectLst/>
              </a:rPr>
              <a:t>Z </a:t>
            </a:r>
            <a:r>
              <a:rPr lang="en-US" dirty="0" err="1">
                <a:effectLst/>
              </a:rPr>
              <a:t>instytucjonalnych</a:t>
            </a:r>
            <a:r>
              <a:rPr lang="en-US" dirty="0">
                <a:effectLst/>
              </a:rPr>
              <a:t> form  </a:t>
            </a:r>
            <a:r>
              <a:rPr lang="en-US" dirty="0" err="1">
                <a:effectLst/>
              </a:rPr>
              <a:t>pomocy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społecznej</a:t>
            </a:r>
            <a:r>
              <a:rPr lang="en-US" dirty="0">
                <a:effectLst/>
              </a:rPr>
              <a:t> w </a:t>
            </a:r>
            <a:r>
              <a:rPr lang="en-US" dirty="0" err="1">
                <a:effectLst/>
              </a:rPr>
              <a:t>roku</a:t>
            </a:r>
            <a:r>
              <a:rPr lang="en-US" dirty="0">
                <a:effectLst/>
              </a:rPr>
              <a:t> 2021 </a:t>
            </a:r>
            <a:r>
              <a:rPr lang="en-US" dirty="0" err="1">
                <a:effectLst/>
              </a:rPr>
              <a:t>korzystało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łącznie</a:t>
            </a:r>
            <a:r>
              <a:rPr lang="en-US" dirty="0">
                <a:effectLst/>
              </a:rPr>
              <a:t> 87 </a:t>
            </a:r>
            <a:r>
              <a:rPr lang="en-US" dirty="0" err="1">
                <a:effectLst/>
              </a:rPr>
              <a:t>osób</a:t>
            </a:r>
            <a:r>
              <a:rPr lang="en-US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3134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3" y="609599"/>
            <a:ext cx="4429387" cy="13953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400" b="1" dirty="0"/>
              <a:t>Budżety poszczególnych jednostek pomocowych.</a:t>
            </a:r>
            <a:endParaRPr lang="en-US" sz="24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09563" y="2160589"/>
            <a:ext cx="6719582" cy="261461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 Pomocy Społecznej – </a:t>
            </a:r>
            <a:r>
              <a:rPr lang="pl-PL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1.066.646,18 zł</a:t>
            </a:r>
            <a:r>
              <a:rPr lang="pl-PL" sz="180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1800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Powiatowy Środowiskowy Dom Samopomocy – </a:t>
            </a:r>
            <a:r>
              <a:rPr lang="pl-PL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639.419,45 zł,</a:t>
            </a:r>
            <a:endParaRPr lang="pl-PL" b="1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Środowiskowy Dom Samopomocy prowadzony na zlecenie powiatu przez Stowarzyszenie „Szansa na Zdrowie” – </a:t>
            </a:r>
            <a:r>
              <a:rPr lang="pl-PL" b="1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1.031.269,50 zł.</a:t>
            </a:r>
            <a:endParaRPr lang="pl-PL" b="1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 3" charset="2"/>
              <a:buChar char=""/>
            </a:pPr>
            <a:endParaRPr lang="en-US" dirty="0">
              <a:effectLst/>
            </a:endParaRPr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FBE498CA-06DE-BFA6-5C26-54163284F7A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32991" r="3377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0124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8" name="Group 3147">
            <a:extLst>
              <a:ext uri="{FF2B5EF4-FFF2-40B4-BE49-F238E27FC236}">
                <a16:creationId xmlns:a16="http://schemas.microsoft.com/office/drawing/2014/main" id="{BFF60B97-5EB1-411D-9287-82F79E22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49" name="Straight Connector 3148">
              <a:extLst>
                <a:ext uri="{FF2B5EF4-FFF2-40B4-BE49-F238E27FC236}">
                  <a16:creationId xmlns:a16="http://schemas.microsoft.com/office/drawing/2014/main" id="{D674D93F-5BDC-4ACB-A8CA-7E9816511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0" name="Straight Connector 3149">
              <a:extLst>
                <a:ext uri="{FF2B5EF4-FFF2-40B4-BE49-F238E27FC236}">
                  <a16:creationId xmlns:a16="http://schemas.microsoft.com/office/drawing/2014/main" id="{08928BCD-A664-442D-ABA1-C3CFBED99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51" name="Rectangle 23">
              <a:extLst>
                <a:ext uri="{FF2B5EF4-FFF2-40B4-BE49-F238E27FC236}">
                  <a16:creationId xmlns:a16="http://schemas.microsoft.com/office/drawing/2014/main" id="{BA984793-63CC-45CB-A884-996FAAC23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52" name="Rectangle 25">
              <a:extLst>
                <a:ext uri="{FF2B5EF4-FFF2-40B4-BE49-F238E27FC236}">
                  <a16:creationId xmlns:a16="http://schemas.microsoft.com/office/drawing/2014/main" id="{2F0C28C5-1A58-4CFD-AE80-A035DCD73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53" name="Isosceles Triangle 3152">
              <a:extLst>
                <a:ext uri="{FF2B5EF4-FFF2-40B4-BE49-F238E27FC236}">
                  <a16:creationId xmlns:a16="http://schemas.microsoft.com/office/drawing/2014/main" id="{95D7054E-4DD9-45B4-9774-43146D6C7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54" name="Rectangle 27">
              <a:extLst>
                <a:ext uri="{FF2B5EF4-FFF2-40B4-BE49-F238E27FC236}">
                  <a16:creationId xmlns:a16="http://schemas.microsoft.com/office/drawing/2014/main" id="{B82025D2-80F5-4523-8D68-3831F8711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55" name="Rectangle 28">
              <a:extLst>
                <a:ext uri="{FF2B5EF4-FFF2-40B4-BE49-F238E27FC236}">
                  <a16:creationId xmlns:a16="http://schemas.microsoft.com/office/drawing/2014/main" id="{BC890E5E-6997-4B43-8F03-33C4CA22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56" name="Rectangle 29">
              <a:extLst>
                <a:ext uri="{FF2B5EF4-FFF2-40B4-BE49-F238E27FC236}">
                  <a16:creationId xmlns:a16="http://schemas.microsoft.com/office/drawing/2014/main" id="{A8F61413-378E-434E-BB32-C83A8B826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57" name="Isosceles Triangle 3156">
              <a:extLst>
                <a:ext uri="{FF2B5EF4-FFF2-40B4-BE49-F238E27FC236}">
                  <a16:creationId xmlns:a16="http://schemas.microsoft.com/office/drawing/2014/main" id="{22FCA4F9-826F-46CC-97AA-E951F199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58" name="Isosceles Triangle 3157">
              <a:extLst>
                <a:ext uri="{FF2B5EF4-FFF2-40B4-BE49-F238E27FC236}">
                  <a16:creationId xmlns:a16="http://schemas.microsoft.com/office/drawing/2014/main" id="{96E65488-263B-49DE-A257-2F1775214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160" name="Rectangle 3159">
            <a:extLst>
              <a:ext uri="{FF2B5EF4-FFF2-40B4-BE49-F238E27FC236}">
                <a16:creationId xmlns:a16="http://schemas.microsoft.com/office/drawing/2014/main" id="{F9CBB306-8362-4E9F-8E8F-724CB89A5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0"/>
            <a:ext cx="521753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Powiatowy Urząd Pracy </a:t>
            </a:r>
          </a:p>
        </p:txBody>
      </p:sp>
      <p:sp>
        <p:nvSpPr>
          <p:cNvPr id="3162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3263" y="2160589"/>
            <a:ext cx="5211607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effectLst/>
              </a:rPr>
              <a:t>Na </a:t>
            </a:r>
            <a:r>
              <a:rPr lang="en-US" dirty="0" err="1">
                <a:effectLst/>
              </a:rPr>
              <a:t>realizację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zadań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powiatu</a:t>
            </a:r>
            <a:r>
              <a:rPr lang="en-US" dirty="0">
                <a:effectLst/>
              </a:rPr>
              <a:t> z </a:t>
            </a:r>
            <a:r>
              <a:rPr lang="en-US" dirty="0" err="1">
                <a:effectLst/>
              </a:rPr>
              <a:t>zakresu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przeciwdziałania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bezrobociu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oraz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aktywizacji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lokalnego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rynku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pracy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Powiatowy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Urząd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Pracy</a:t>
            </a:r>
            <a:r>
              <a:rPr lang="en-US" dirty="0">
                <a:effectLst/>
              </a:rPr>
              <a:t> w </a:t>
            </a:r>
            <a:r>
              <a:rPr lang="en-US" dirty="0" err="1">
                <a:effectLst/>
              </a:rPr>
              <a:t>roku</a:t>
            </a:r>
            <a:r>
              <a:rPr lang="en-US" dirty="0">
                <a:effectLst/>
              </a:rPr>
              <a:t> 2021 </a:t>
            </a:r>
            <a:r>
              <a:rPr lang="en-US" dirty="0" err="1">
                <a:effectLst/>
              </a:rPr>
              <a:t>wydatkował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środki</a:t>
            </a:r>
            <a:r>
              <a:rPr lang="en-US" dirty="0">
                <a:effectLst/>
              </a:rPr>
              <a:t> w </a:t>
            </a:r>
            <a:r>
              <a:rPr lang="en-US" dirty="0" err="1">
                <a:effectLst/>
              </a:rPr>
              <a:t>wysokości</a:t>
            </a:r>
            <a:r>
              <a:rPr lang="en-US" dirty="0">
                <a:effectLst/>
              </a:rPr>
              <a:t>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/>
              </a:rPr>
              <a:t>13.756.918,40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effectLst/>
              </a:rPr>
              <a:t>zł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</a:p>
        </p:txBody>
      </p:sp>
      <p:pic>
        <p:nvPicPr>
          <p:cNvPr id="3080" name="Picture 8" descr="Komunikat Powiatowego Urzędu Pracy w Gorlicach - Starostwo Powiatowe w  Gorlicach">
            <a:extLst>
              <a:ext uri="{FF2B5EF4-FFF2-40B4-BE49-F238E27FC236}">
                <a16:creationId xmlns:a16="http://schemas.microsoft.com/office/drawing/2014/main" id="{3D1C1FC7-B128-4FE9-5AD8-BE0E928E7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2" r="-2" b="6702"/>
          <a:stretch/>
        </p:blipFill>
        <p:spPr bwMode="auto">
          <a:xfrm>
            <a:off x="5883879" y="10"/>
            <a:ext cx="6304947" cy="2285990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" name="Isosceles Triangle 3163">
            <a:extLst>
              <a:ext uri="{FF2B5EF4-FFF2-40B4-BE49-F238E27FC236}">
                <a16:creationId xmlns:a16="http://schemas.microsoft.com/office/drawing/2014/main" id="{CDFCE3EB-D8EE-4ECA-9D06-6979FD35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az 5" descr="Obraz zawierający tekst, wewnątrz, podłoże, sufit&#10;&#10;Opis wygenerowany automatycznie">
            <a:extLst>
              <a:ext uri="{FF2B5EF4-FFF2-40B4-BE49-F238E27FC236}">
                <a16:creationId xmlns:a16="http://schemas.microsoft.com/office/drawing/2014/main" id="{1832FB0A-1999-E2B9-3950-232252F0B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23" r="2" b="15796"/>
          <a:stretch/>
        </p:blipFill>
        <p:spPr>
          <a:xfrm>
            <a:off x="6604548" y="2286000"/>
            <a:ext cx="5584275" cy="2286000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</p:spPr>
      </p:pic>
      <p:pic>
        <p:nvPicPr>
          <p:cNvPr id="4" name="Obraz 3" descr="Obraz zawierający zewnętrzne, niebo, podłoże, znak&#10;&#10;Opis wygenerowany automatycznie">
            <a:extLst>
              <a:ext uri="{FF2B5EF4-FFF2-40B4-BE49-F238E27FC236}">
                <a16:creationId xmlns:a16="http://schemas.microsoft.com/office/drawing/2014/main" id="{A37D2870-DA0E-90EC-40A0-2D60B7B842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216" r="-1" b="27886"/>
          <a:stretch/>
        </p:blipFill>
        <p:spPr>
          <a:xfrm>
            <a:off x="5551112" y="4572000"/>
            <a:ext cx="6640888" cy="2286000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</p:spPr>
      </p:pic>
      <p:sp>
        <p:nvSpPr>
          <p:cNvPr id="3166" name="Freeform: Shape 3165">
            <a:extLst>
              <a:ext uri="{FF2B5EF4-FFF2-40B4-BE49-F238E27FC236}">
                <a16:creationId xmlns:a16="http://schemas.microsoft.com/office/drawing/2014/main" id="{F80DA0B5-A290-4512-A78A-252BC4829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7537" y="0"/>
            <a:ext cx="1886594" cy="6858000"/>
          </a:xfrm>
          <a:custGeom>
            <a:avLst/>
            <a:gdLst>
              <a:gd name="connsiteX0" fmla="*/ 332766 w 1886594"/>
              <a:gd name="connsiteY0" fmla="*/ 0 h 6858000"/>
              <a:gd name="connsiteX1" fmla="*/ 473666 w 1886594"/>
              <a:gd name="connsiteY1" fmla="*/ 0 h 6858000"/>
              <a:gd name="connsiteX2" fmla="*/ 1886594 w 1886594"/>
              <a:gd name="connsiteY2" fmla="*/ 4481876 h 6858000"/>
              <a:gd name="connsiteX3" fmla="*/ 140900 w 1886594"/>
              <a:gd name="connsiteY3" fmla="*/ 6858000 h 6858000"/>
              <a:gd name="connsiteX4" fmla="*/ 0 w 1886594"/>
              <a:gd name="connsiteY4" fmla="*/ 6858000 h 6858000"/>
              <a:gd name="connsiteX5" fmla="*/ 1745694 w 1886594"/>
              <a:gd name="connsiteY5" fmla="*/ 44818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6594" h="6858000">
                <a:moveTo>
                  <a:pt x="332766" y="0"/>
                </a:moveTo>
                <a:lnTo>
                  <a:pt x="473666" y="0"/>
                </a:lnTo>
                <a:lnTo>
                  <a:pt x="1886594" y="4481876"/>
                </a:lnTo>
                <a:lnTo>
                  <a:pt x="140900" y="6858000"/>
                </a:lnTo>
                <a:lnTo>
                  <a:pt x="0" y="6858000"/>
                </a:lnTo>
                <a:lnTo>
                  <a:pt x="1745694" y="448187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68" name="Rectangle 29">
            <a:extLst>
              <a:ext uri="{FF2B5EF4-FFF2-40B4-BE49-F238E27FC236}">
                <a16:creationId xmlns:a16="http://schemas.microsoft.com/office/drawing/2014/main" id="{2C020F0B-C1D1-4E35-8674-2F6D2EB48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70" name="Isosceles Triangle 3169">
            <a:extLst>
              <a:ext uri="{FF2B5EF4-FFF2-40B4-BE49-F238E27FC236}">
                <a16:creationId xmlns:a16="http://schemas.microsoft.com/office/drawing/2014/main" id="{45A9F879-5728-4241-84BE-EBFBB9D63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172" name="Straight Connector 3171">
            <a:extLst>
              <a:ext uri="{FF2B5EF4-FFF2-40B4-BE49-F238E27FC236}">
                <a16:creationId xmlns:a16="http://schemas.microsoft.com/office/drawing/2014/main" id="{72424A02-0F86-4C43-9C35-0E226651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4" name="Straight Connector 3173">
            <a:extLst>
              <a:ext uri="{FF2B5EF4-FFF2-40B4-BE49-F238E27FC236}">
                <a16:creationId xmlns:a16="http://schemas.microsoft.com/office/drawing/2014/main" id="{375B55B4-9E05-4924-946C-92CE670DF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6" name="Rectangle 23">
            <a:extLst>
              <a:ext uri="{FF2B5EF4-FFF2-40B4-BE49-F238E27FC236}">
                <a16:creationId xmlns:a16="http://schemas.microsoft.com/office/drawing/2014/main" id="{0F30D126-B32B-40C9-84A3-C2FAD3B51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0050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705" y="3801122"/>
            <a:ext cx="7905240" cy="1562959"/>
          </a:xfrm>
        </p:spPr>
        <p:txBody>
          <a:bodyPr rtlCol="0"/>
          <a:lstStyle/>
          <a:p>
            <a:pPr algn="ctr" rtl="0"/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Kultura</a:t>
            </a:r>
            <a:endParaRPr lang="pl-PL" sz="24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1395" y="4370664"/>
            <a:ext cx="10293292" cy="2017436"/>
          </a:xfrm>
        </p:spPr>
        <p:txBody>
          <a:bodyPr rtlCol="0">
            <a:no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 ramach zadań z zakresu kultury powiat powierzył Gminie Miasto Golub-Dobrzyń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wykonanie zadania w zakresie prowadzenia powiatowej biblioteki publicznej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przeznaczając w roku 2021 na jego realizację kwotę 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93.000,00 zł.</a:t>
            </a:r>
            <a:endParaRPr lang="pl-PL" b="1" dirty="0"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oże być zdjęciem przedstawiającym 5 osób i książka">
            <a:extLst>
              <a:ext uri="{FF2B5EF4-FFF2-40B4-BE49-F238E27FC236}">
                <a16:creationId xmlns:a16="http://schemas.microsoft.com/office/drawing/2014/main" id="{AF5F10C0-38EB-365A-E10F-5E8471238E3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9" b="29349"/>
          <a:stretch>
            <a:fillRect/>
          </a:stretch>
        </p:blipFill>
        <p:spPr bwMode="auto">
          <a:xfrm>
            <a:off x="0" y="-17463"/>
            <a:ext cx="12192000" cy="37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808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3FB12860-53A5-24A1-DEAE-1C5FE0DC7D67}"/>
              </a:ext>
            </a:extLst>
          </p:cNvPr>
          <p:cNvSpPr txBox="1"/>
          <p:nvPr/>
        </p:nvSpPr>
        <p:spPr>
          <a:xfrm>
            <a:off x="616591" y="2234239"/>
            <a:ext cx="92027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Zdając sobie sprawę z ograniczeń natury finansowej, Zarząd Powiatu starał się racjonalnie </a:t>
            </a:r>
          </a:p>
          <a:p>
            <a:pPr algn="ctr"/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gospodarować powierzonym mieniem publicznym oraz rozsądnie dysponować środkami publicznymi </a:t>
            </a:r>
          </a:p>
          <a:p>
            <a:pPr algn="ctr"/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celu realizacji przedsięwzięć służących poprawie warunków życia i bezpieczeństwa mieszkańców. Przedstawione w niniejszym Raporcie informacje dowodzą, iż Zarząd Powiatu </a:t>
            </a:r>
            <a:r>
              <a:rPr lang="pl-PL" sz="18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Golubsko-Dobrzyńskiego  pozostaje 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aktywny w swej działalności </a:t>
            </a:r>
            <a:r>
              <a:rPr lang="pl-PL" sz="180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oraz skutecznie 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na miarę możliwości </a:t>
            </a:r>
          </a:p>
          <a:p>
            <a:pPr algn="ctr"/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finansowych i organizacyjnych realizuje ustawowe zadania.</a:t>
            </a:r>
          </a:p>
          <a:p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FBEC564-6D17-1D0A-F829-61ADD44B2B71}"/>
              </a:ext>
            </a:extLst>
          </p:cNvPr>
          <p:cNvSpPr txBox="1"/>
          <p:nvPr/>
        </p:nvSpPr>
        <p:spPr>
          <a:xfrm>
            <a:off x="251670" y="4265564"/>
            <a:ext cx="99325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600" b="1" i="0" dirty="0">
                <a:solidFill>
                  <a:srgbClr val="000000"/>
                </a:solidFill>
                <a:effectLst/>
                <a:latin typeface="OpenSans"/>
              </a:rPr>
              <a:t>Zarząd Powiatu VI kadencji:</a:t>
            </a:r>
            <a:endParaRPr lang="pl-PL" sz="16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endParaRPr lang="pl-PL" sz="16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ctr"/>
            <a:r>
              <a:rPr lang="pl-PL" sz="1600" b="0" i="0" dirty="0">
                <a:solidFill>
                  <a:srgbClr val="000000"/>
                </a:solidFill>
                <a:effectLst/>
                <a:latin typeface="OpenSans"/>
              </a:rPr>
              <a:t>Franciszek Gutowski - Starosta Golubsko-Dobrzyński - Przewodniczący Zarządu Powiatu</a:t>
            </a:r>
          </a:p>
          <a:p>
            <a:pPr algn="ctr"/>
            <a:r>
              <a:rPr lang="pl-PL" sz="1600" b="0" i="0" dirty="0">
                <a:solidFill>
                  <a:srgbClr val="000000"/>
                </a:solidFill>
                <a:effectLst/>
                <a:latin typeface="OpenSans"/>
              </a:rPr>
              <a:t>Danuta Malecka - Wicestarosta Golubsko-Dobrzyński - Wiceprzewodnicząca Zarządu Powiatu</a:t>
            </a:r>
          </a:p>
          <a:p>
            <a:pPr algn="ctr"/>
            <a:r>
              <a:rPr lang="pl-PL" sz="1600" b="0" i="0" dirty="0">
                <a:solidFill>
                  <a:srgbClr val="000000"/>
                </a:solidFill>
                <a:effectLst/>
                <a:latin typeface="OpenSans"/>
              </a:rPr>
              <a:t>Danuta </a:t>
            </a:r>
            <a:r>
              <a:rPr lang="pl-PL" sz="1600" b="0" i="0" dirty="0" err="1">
                <a:solidFill>
                  <a:srgbClr val="000000"/>
                </a:solidFill>
                <a:effectLst/>
                <a:latin typeface="OpenSans"/>
              </a:rPr>
              <a:t>Brzoskowska</a:t>
            </a:r>
            <a:r>
              <a:rPr lang="pl-PL" sz="1600" b="0" i="0" dirty="0">
                <a:solidFill>
                  <a:srgbClr val="000000"/>
                </a:solidFill>
                <a:effectLst/>
                <a:latin typeface="OpenSans"/>
              </a:rPr>
              <a:t> - Członek Zarządu</a:t>
            </a:r>
          </a:p>
          <a:p>
            <a:pPr algn="ctr"/>
            <a:r>
              <a:rPr lang="pl-PL" sz="1600" b="0" i="0" dirty="0">
                <a:solidFill>
                  <a:srgbClr val="000000"/>
                </a:solidFill>
                <a:effectLst/>
                <a:latin typeface="OpenSans"/>
              </a:rPr>
              <a:t>Jacek </a:t>
            </a:r>
            <a:r>
              <a:rPr lang="pl-PL" sz="1600" b="0" i="0" dirty="0" err="1">
                <a:solidFill>
                  <a:srgbClr val="000000"/>
                </a:solidFill>
                <a:effectLst/>
                <a:latin typeface="OpenSans"/>
              </a:rPr>
              <a:t>Foksiński</a:t>
            </a:r>
            <a:r>
              <a:rPr lang="pl-PL" sz="1600" b="0" i="0" dirty="0">
                <a:solidFill>
                  <a:srgbClr val="000000"/>
                </a:solidFill>
                <a:effectLst/>
                <a:latin typeface="OpenSans"/>
              </a:rPr>
              <a:t> - Członek Zarządu</a:t>
            </a:r>
          </a:p>
          <a:p>
            <a:pPr algn="ctr"/>
            <a:r>
              <a:rPr lang="pl-PL" sz="1400" b="0" i="0" dirty="0">
                <a:solidFill>
                  <a:srgbClr val="000000"/>
                </a:solidFill>
                <a:effectLst/>
                <a:latin typeface="OpenSans"/>
              </a:rPr>
              <a:t>Roman</a:t>
            </a:r>
            <a:r>
              <a:rPr lang="pl-PL" sz="1600" b="0" i="0" dirty="0">
                <a:solidFill>
                  <a:srgbClr val="000000"/>
                </a:solidFill>
                <a:effectLst/>
                <a:latin typeface="OpenSans"/>
              </a:rPr>
              <a:t> Mirowski - Członek Zarządu</a:t>
            </a:r>
          </a:p>
        </p:txBody>
      </p:sp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5A8628FB-FD5A-69BE-154C-F5534995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69" y="101457"/>
            <a:ext cx="4966283" cy="22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5997420" cy="1997855"/>
          </a:xfrm>
        </p:spPr>
        <p:txBody>
          <a:bodyPr rtlCol="0"/>
          <a:lstStyle/>
          <a:p>
            <a:pPr rtl="0"/>
            <a:r>
              <a:rPr lang="pl-PL" sz="4800" b="1" dirty="0"/>
              <a:t>BUDŻET POWIATU</a:t>
            </a:r>
            <a:br>
              <a:rPr lang="pl-PL" dirty="0"/>
            </a:br>
            <a:endParaRPr lang="pl-PL" dirty="0"/>
          </a:p>
        </p:txBody>
      </p:sp>
      <p:sp>
        <p:nvSpPr>
          <p:cNvPr id="15" name="Numer slajdu — symbol zastępczy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3</a:t>
            </a:fld>
            <a:endParaRPr lang="pl-PL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79517EC-AF52-EC3A-42E9-56FF28D562D1}"/>
              </a:ext>
            </a:extLst>
          </p:cNvPr>
          <p:cNvSpPr txBox="1"/>
          <p:nvPr/>
        </p:nvSpPr>
        <p:spPr>
          <a:xfrm>
            <a:off x="550864" y="2623224"/>
            <a:ext cx="107211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 Black" panose="020B0A04020102020204" pitchFamily="34" charset="0"/>
                <a:cs typeface="Aharoni" panose="02010803020104030203" pitchFamily="2" charset="-79"/>
              </a:rPr>
              <a:t>Zadłużenie na dzień 31 grudnia 2021 r. </a:t>
            </a:r>
          </a:p>
          <a:p>
            <a:endParaRPr lang="pl-PL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15.673.000,00 zł </a:t>
            </a:r>
            <a:r>
              <a:rPr lang="pl-PL" dirty="0">
                <a:latin typeface="Arial Black" panose="020B0A04020102020204" pitchFamily="34" charset="0"/>
                <a:cs typeface="Aharoni" panose="02010803020104030203" pitchFamily="2" charset="-79"/>
              </a:rPr>
              <a:t>z emisji obligacji serii od A11 do H21, </a:t>
            </a:r>
          </a:p>
          <a:p>
            <a:r>
              <a:rPr lang="pl-PL" dirty="0">
                <a:latin typeface="Arial Black" panose="020B0A04020102020204" pitchFamily="34" charset="0"/>
                <a:cs typeface="Aharoni" panose="02010803020104030203" pitchFamily="2" charset="-79"/>
              </a:rPr>
              <a:t>z terminami wykupu od roku 2026 do roku 2034, </a:t>
            </a:r>
          </a:p>
          <a:p>
            <a:endParaRPr lang="pl-PL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12.150.082,00 zł </a:t>
            </a:r>
            <a:r>
              <a:rPr lang="pl-PL" dirty="0">
                <a:latin typeface="Arial Black" panose="020B0A04020102020204" pitchFamily="34" charset="0"/>
                <a:cs typeface="Aharoni" panose="02010803020104030203" pitchFamily="2" charset="-79"/>
              </a:rPr>
              <a:t>z kredytów długoterminowych, </a:t>
            </a:r>
          </a:p>
          <a:p>
            <a:r>
              <a:rPr lang="pl-PL" dirty="0">
                <a:latin typeface="Arial Black" panose="020B0A04020102020204" pitchFamily="34" charset="0"/>
                <a:cs typeface="Aharoni" panose="02010803020104030203" pitchFamily="2" charset="-79"/>
              </a:rPr>
              <a:t>z terminami spłat rat kredytowych od roku 2022 do roku 2035. </a:t>
            </a:r>
          </a:p>
          <a:p>
            <a:endParaRPr lang="pl-PL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pl-PL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400.912,30 zł </a:t>
            </a:r>
            <a:r>
              <a:rPr lang="pl-PL" dirty="0">
                <a:latin typeface="Arial Black" panose="020B0A04020102020204" pitchFamily="34" charset="0"/>
                <a:cs typeface="Aharoni" panose="02010803020104030203" pitchFamily="2" charset="-79"/>
              </a:rPr>
              <a:t>z tytułu umowy leasingowej na koparko-ładowarki </a:t>
            </a:r>
          </a:p>
          <a:p>
            <a:r>
              <a:rPr lang="pl-PL" dirty="0">
                <a:latin typeface="Arial Black" panose="020B0A04020102020204" pitchFamily="34" charset="0"/>
                <a:cs typeface="Aharoni" panose="02010803020104030203" pitchFamily="2" charset="-79"/>
              </a:rPr>
              <a:t>dla Zarządu Dróg Powiatowych, z terminem spłaty od roku 2022 do roku 2026</a:t>
            </a:r>
          </a:p>
          <a:p>
            <a:endParaRPr lang="pl-PL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5883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27" y="3902169"/>
            <a:ext cx="5925438" cy="2139193"/>
          </a:xfrm>
        </p:spPr>
        <p:txBody>
          <a:bodyPr rtlCol="0"/>
          <a:lstStyle/>
          <a:p>
            <a:pPr rtl="0"/>
            <a:r>
              <a:rPr lang="pl-PL" sz="2400" b="1" dirty="0"/>
              <a:t>Drogi publiczne powiatowe, wydatki inwestycyjne jednostek budżetowych </a:t>
            </a:r>
          </a:p>
        </p:txBody>
      </p:sp>
      <p:pic>
        <p:nvPicPr>
          <p:cNvPr id="24" name="Symbol zastępczy obrazu 23" descr="Obraz zawierający tekst, niebo, zewnętrzne, trawa&#10;&#10;Opis wygenerowany automatycznie">
            <a:extLst>
              <a:ext uri="{FF2B5EF4-FFF2-40B4-BE49-F238E27FC236}">
                <a16:creationId xmlns:a16="http://schemas.microsoft.com/office/drawing/2014/main" id="{80059973-CB25-7A4B-CCE5-F6F348CA32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3042" r="23042"/>
          <a:stretch>
            <a:fillRect/>
          </a:stretch>
        </p:blipFill>
        <p:spPr/>
      </p:pic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4</a:t>
            </a:fld>
            <a:endParaRPr lang="pl-PL"/>
          </a:p>
        </p:txBody>
      </p:sp>
      <p:sp>
        <p:nvSpPr>
          <p:cNvPr id="12" name="Zawartość — symbol zastępczy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22778" y="4797307"/>
            <a:ext cx="10312184" cy="1563688"/>
          </a:xfrm>
          <a:noFill/>
        </p:spPr>
        <p:txBody>
          <a:bodyPr rtlCol="0">
            <a:noAutofit/>
          </a:bodyPr>
          <a:lstStyle/>
          <a:p>
            <a:pPr rtl="0"/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remont drogi powiatowej nr 2114C  Gałczewko-Nowa Wieś- Golub-Dobrzyń etap I od km 1+346 do km 3+996, etap II od km 4+537 do km 7+690 (łączna długość remontu 5,803 km) za kwotę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2.598.322,42 zł</a:t>
            </a:r>
          </a:p>
          <a:p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przebudowa drogi powiatowej nr 2116C Wrocki- Pusta Dąbrówka – Radziki Duże od km 0+000 do 1+769,9 km,  gdzie wydatkowano kwotę </a:t>
            </a:r>
            <a:r>
              <a:rPr lang="pl-PL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865.666,60 zł</a:t>
            </a:r>
            <a:r>
              <a:rPr lang="pl-PL" sz="1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8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pl-PL" sz="17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07F9BF4-EFF8-470A-7FBF-6F75A3A4BA50}"/>
              </a:ext>
            </a:extLst>
          </p:cNvPr>
          <p:cNvSpPr txBox="1"/>
          <p:nvPr/>
        </p:nvSpPr>
        <p:spPr>
          <a:xfrm>
            <a:off x="5821958" y="3902169"/>
            <a:ext cx="4706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accent1">
                    <a:lumMod val="75000"/>
                  </a:schemeClr>
                </a:solidFill>
              </a:rPr>
              <a:t> 3.603.747,64 zł</a:t>
            </a:r>
          </a:p>
        </p:txBody>
      </p:sp>
      <p:pic>
        <p:nvPicPr>
          <p:cNvPr id="31" name="Symbol zastępczy obrazu 30" descr="Obraz zawierający drzewo, niebo, zewnętrzne, trawa&#10;&#10;Opis wygenerowany automatycznie">
            <a:extLst>
              <a:ext uri="{FF2B5EF4-FFF2-40B4-BE49-F238E27FC236}">
                <a16:creationId xmlns:a16="http://schemas.microsoft.com/office/drawing/2014/main" id="{15D3BA0B-8945-564A-BF0E-53003D884A3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3042" r="23042"/>
          <a:stretch>
            <a:fillRect/>
          </a:stretch>
        </p:blipFill>
        <p:spPr/>
      </p:pic>
      <p:pic>
        <p:nvPicPr>
          <p:cNvPr id="33" name="Symbol zastępczy obrazu 32" descr="Obraz zawierający tekst, droga, niebo, zewnętrzne&#10;&#10;Opis wygenerowany automatycznie">
            <a:extLst>
              <a:ext uri="{FF2B5EF4-FFF2-40B4-BE49-F238E27FC236}">
                <a16:creationId xmlns:a16="http://schemas.microsoft.com/office/drawing/2014/main" id="{DEB4ADA6-D5EC-9820-15E0-3700BCFC509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9672" r="19672"/>
          <a:stretch>
            <a:fillRect/>
          </a:stretch>
        </p:blipFill>
        <p:spPr/>
      </p:pic>
      <p:pic>
        <p:nvPicPr>
          <p:cNvPr id="21" name="Symbol zastępczy obrazu 20" descr="Obraz zawierający tekst, zewnętrzne, niebo, droga&#10;&#10;Opis wygenerowany automatycznie">
            <a:extLst>
              <a:ext uri="{FF2B5EF4-FFF2-40B4-BE49-F238E27FC236}">
                <a16:creationId xmlns:a16="http://schemas.microsoft.com/office/drawing/2014/main" id="{1618AAFF-08A5-DF67-8B5D-0B2455F37A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23042" r="230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57">
            <a:extLst>
              <a:ext uri="{FF2B5EF4-FFF2-40B4-BE49-F238E27FC236}">
                <a16:creationId xmlns:a16="http://schemas.microsoft.com/office/drawing/2014/main" id="{BFF60B97-5EB1-411D-9287-82F79E225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674D93F-5BDC-4ACB-A8CA-7E9816511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8928BCD-A664-442D-ABA1-C3CFBED99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BA984793-63CC-45CB-A884-996FAAC233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2F0C28C5-1A58-4CFD-AE80-A035DCD73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95D7054E-4DD9-45B4-9774-43146D6C7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B82025D2-80F5-4523-8D68-3831F8711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BC890E5E-6997-4B43-8F03-33C4CA22B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A8F61413-378E-434E-BB32-C83A8B826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22FCA4F9-826F-46CC-97AA-E951F199A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96E65488-263B-49DE-A257-2F1775214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6" name="Rectangle 69">
            <a:extLst>
              <a:ext uri="{FF2B5EF4-FFF2-40B4-BE49-F238E27FC236}">
                <a16:creationId xmlns:a16="http://schemas.microsoft.com/office/drawing/2014/main" id="{0C2A8CEB-6C37-426B-81F9-CC8BDBBBF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Symbol zastępczy obrazu 18" descr="Obraz zawierający osoba, zewnętrzne, niebo, droga&#10;&#10;Opis wygenerowany automatycznie">
            <a:extLst>
              <a:ext uri="{FF2B5EF4-FFF2-40B4-BE49-F238E27FC236}">
                <a16:creationId xmlns:a16="http://schemas.microsoft.com/office/drawing/2014/main" id="{17C8131A-2B26-D754-3BCF-45BB515656D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841" r="15168"/>
          <a:stretch/>
        </p:blipFill>
        <p:spPr>
          <a:xfrm>
            <a:off x="20" y="10"/>
            <a:ext cx="7497313" cy="6857990"/>
          </a:xfrm>
          <a:prstGeom prst="rect">
            <a:avLst/>
          </a:prstGeom>
        </p:spPr>
      </p:pic>
      <p:sp>
        <p:nvSpPr>
          <p:cNvPr id="87" name="Freeform: Shape 71">
            <a:extLst>
              <a:ext uri="{FF2B5EF4-FFF2-40B4-BE49-F238E27FC236}">
                <a16:creationId xmlns:a16="http://schemas.microsoft.com/office/drawing/2014/main" id="{F3A2F260-D080-447B-9A2D-11973C05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50779"/>
            <a:ext cx="6067887" cy="4515399"/>
          </a:xfrm>
          <a:custGeom>
            <a:avLst/>
            <a:gdLst>
              <a:gd name="connsiteX0" fmla="*/ 0 w 6067887"/>
              <a:gd name="connsiteY0" fmla="*/ 0 h 4515399"/>
              <a:gd name="connsiteX1" fmla="*/ 6067887 w 6067887"/>
              <a:gd name="connsiteY1" fmla="*/ 0 h 4515399"/>
              <a:gd name="connsiteX2" fmla="*/ 4705907 w 6067887"/>
              <a:gd name="connsiteY2" fmla="*/ 4515399 h 4515399"/>
              <a:gd name="connsiteX3" fmla="*/ 0 w 6067887"/>
              <a:gd name="connsiteY3" fmla="*/ 4515399 h 451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7887" h="4515399">
                <a:moveTo>
                  <a:pt x="0" y="0"/>
                </a:moveTo>
                <a:lnTo>
                  <a:pt x="6067887" y="0"/>
                </a:lnTo>
                <a:lnTo>
                  <a:pt x="4705907" y="4515399"/>
                </a:lnTo>
                <a:lnTo>
                  <a:pt x="0" y="4515399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6" y="1711250"/>
            <a:ext cx="4817660" cy="97735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err="1"/>
              <a:t>Drogi</a:t>
            </a:r>
            <a:r>
              <a:rPr lang="en-US" sz="2000" dirty="0"/>
              <a:t> </a:t>
            </a:r>
            <a:r>
              <a:rPr lang="en-US" sz="2000" dirty="0" err="1"/>
              <a:t>publiczne</a:t>
            </a:r>
            <a:r>
              <a:rPr lang="en-US" sz="2000" dirty="0"/>
              <a:t> </a:t>
            </a:r>
            <a:r>
              <a:rPr lang="en-US" sz="2000" dirty="0" err="1"/>
              <a:t>powiatowe</a:t>
            </a:r>
            <a:r>
              <a:rPr lang="en-US" sz="2000" dirty="0"/>
              <a:t>, </a:t>
            </a:r>
            <a:r>
              <a:rPr lang="en-US" sz="2000" dirty="0" err="1"/>
              <a:t>wydatki</a:t>
            </a:r>
            <a:r>
              <a:rPr lang="en-US" sz="2000" dirty="0"/>
              <a:t> </a:t>
            </a:r>
            <a:r>
              <a:rPr lang="en-US" sz="2000" dirty="0" err="1"/>
              <a:t>inwestycyjne</a:t>
            </a:r>
            <a:r>
              <a:rPr lang="en-US" sz="2000" dirty="0"/>
              <a:t> </a:t>
            </a:r>
            <a:r>
              <a:rPr lang="en-US" sz="2000" dirty="0" err="1"/>
              <a:t>jednostek</a:t>
            </a:r>
            <a:r>
              <a:rPr lang="en-US" sz="2000" dirty="0"/>
              <a:t> </a:t>
            </a:r>
            <a:r>
              <a:rPr lang="en-US" sz="2000" dirty="0" err="1"/>
              <a:t>budżetowych</a:t>
            </a:r>
            <a:r>
              <a:rPr lang="en-US" sz="2000" dirty="0"/>
              <a:t> </a:t>
            </a:r>
          </a:p>
        </p:txBody>
      </p:sp>
      <p:sp>
        <p:nvSpPr>
          <p:cNvPr id="12" name="Zawartość — symbol zastępczy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73207" y="2879678"/>
            <a:ext cx="3772652" cy="2267072"/>
          </a:xfr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  <a:effectLst/>
              </a:rPr>
              <a:t>W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roku</a:t>
            </a:r>
            <a:r>
              <a:rPr lang="en-US" sz="1300" dirty="0">
                <a:solidFill>
                  <a:schemeClr val="bg1"/>
                </a:solidFill>
                <a:effectLst/>
              </a:rPr>
              <a:t> 2021 powiat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przekazał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również</a:t>
            </a:r>
            <a:r>
              <a:rPr lang="en-US" sz="1300" dirty="0">
                <a:solidFill>
                  <a:schemeClr val="bg1"/>
                </a:solidFill>
                <a:effectLst/>
              </a:rPr>
              <a:t> w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drodze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porozumienia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dotację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celową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Gminie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Kowalewo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Pomorskie</a:t>
            </a:r>
            <a:r>
              <a:rPr lang="en-US" sz="1300" dirty="0">
                <a:solidFill>
                  <a:schemeClr val="bg1"/>
                </a:solidFill>
                <a:effectLst/>
              </a:rPr>
              <a:t> w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wysokości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b="1" dirty="0">
                <a:solidFill>
                  <a:schemeClr val="bg1"/>
                </a:solidFill>
                <a:effectLst/>
              </a:rPr>
              <a:t>740.426,14 </a:t>
            </a:r>
            <a:r>
              <a:rPr lang="en-US" sz="1300" b="1" dirty="0" err="1">
                <a:solidFill>
                  <a:schemeClr val="bg1"/>
                </a:solidFill>
                <a:effectLst/>
              </a:rPr>
              <a:t>zł</a:t>
            </a:r>
            <a:r>
              <a:rPr lang="en-US" sz="13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na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zadanie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inwestycyjne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dotyczące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budowy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chodnika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przy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drodze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powiatowej</a:t>
            </a:r>
            <a:r>
              <a:rPr lang="en-US" sz="1300" dirty="0">
                <a:solidFill>
                  <a:schemeClr val="bg1"/>
                </a:solidFill>
                <a:effectLst/>
              </a:rPr>
              <a:t> 2108C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Kowalewo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Pomorskie</a:t>
            </a:r>
            <a:r>
              <a:rPr lang="en-US" sz="1300" dirty="0">
                <a:solidFill>
                  <a:schemeClr val="bg1"/>
                </a:solidFill>
                <a:effectLst/>
              </a:rPr>
              <a:t> –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Okonin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i</a:t>
            </a:r>
            <a:r>
              <a:rPr lang="en-US" sz="1300" dirty="0">
                <a:solidFill>
                  <a:schemeClr val="bg1"/>
                </a:solidFill>
                <a:effectLst/>
              </a:rPr>
              <a:t> 2107C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Szychowo-Chełmonie</a:t>
            </a:r>
            <a:r>
              <a:rPr lang="en-US" sz="1300" dirty="0">
                <a:solidFill>
                  <a:schemeClr val="bg1"/>
                </a:solidFill>
                <a:effectLst/>
              </a:rPr>
              <a:t> z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Bielska</a:t>
            </a:r>
            <a:r>
              <a:rPr lang="en-US" sz="1300" dirty="0">
                <a:solidFill>
                  <a:schemeClr val="bg1"/>
                </a:solidFill>
                <a:effectLst/>
              </a:rPr>
              <a:t> do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Chełmonia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i</a:t>
            </a:r>
            <a:r>
              <a:rPr lang="en-US" sz="1300" dirty="0">
                <a:solidFill>
                  <a:schemeClr val="bg1"/>
                </a:solidFill>
                <a:effectLst/>
              </a:rPr>
              <a:t> w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stronę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Lipnicy</a:t>
            </a:r>
            <a:r>
              <a:rPr lang="en-US" sz="1300" dirty="0">
                <a:solidFill>
                  <a:schemeClr val="bg1"/>
                </a:solidFill>
                <a:effectLst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  <a:effectLst/>
              </a:rPr>
              <a:t>W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roku</a:t>
            </a:r>
            <a:r>
              <a:rPr lang="en-US" sz="1300" dirty="0">
                <a:solidFill>
                  <a:schemeClr val="bg1"/>
                </a:solidFill>
                <a:effectLst/>
              </a:rPr>
              <a:t> 2021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zakupiono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także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pług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odśnieżający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dla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Zarządu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Dróg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Powiatowych</a:t>
            </a:r>
            <a:r>
              <a:rPr lang="en-US" sz="1300" dirty="0">
                <a:solidFill>
                  <a:schemeClr val="bg1"/>
                </a:solidFill>
                <a:effectLst/>
              </a:rPr>
              <a:t> za </a:t>
            </a:r>
            <a:r>
              <a:rPr lang="en-US" sz="1300" dirty="0" err="1">
                <a:solidFill>
                  <a:schemeClr val="bg1"/>
                </a:solidFill>
                <a:effectLst/>
              </a:rPr>
              <a:t>kwotę</a:t>
            </a:r>
            <a:r>
              <a:rPr lang="en-US" sz="1300" dirty="0">
                <a:solidFill>
                  <a:schemeClr val="bg1"/>
                </a:solidFill>
                <a:effectLst/>
              </a:rPr>
              <a:t> </a:t>
            </a:r>
            <a:r>
              <a:rPr lang="en-US" sz="1300" b="1" dirty="0">
                <a:solidFill>
                  <a:schemeClr val="bg1"/>
                </a:solidFill>
                <a:effectLst/>
              </a:rPr>
              <a:t>31.438,80 </a:t>
            </a:r>
            <a:r>
              <a:rPr lang="en-US" sz="1300" b="1" dirty="0" err="1">
                <a:solidFill>
                  <a:schemeClr val="bg1"/>
                </a:solidFill>
                <a:effectLst/>
              </a:rPr>
              <a:t>zł</a:t>
            </a:r>
            <a:r>
              <a:rPr lang="en-US" sz="1300" b="1" dirty="0">
                <a:solidFill>
                  <a:schemeClr val="bg1"/>
                </a:solidFill>
                <a:effectLst/>
              </a:rPr>
              <a:t>.</a:t>
            </a: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36" name="Symbol zastępczy obrazu 35">
            <a:extLst>
              <a:ext uri="{FF2B5EF4-FFF2-40B4-BE49-F238E27FC236}">
                <a16:creationId xmlns:a16="http://schemas.microsoft.com/office/drawing/2014/main" id="{7D2DF760-C6DA-3A80-E26F-C8C7786014B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r="3" b="2616"/>
          <a:stretch/>
        </p:blipFill>
        <p:spPr>
          <a:xfrm>
            <a:off x="7497333" y="10"/>
            <a:ext cx="4694666" cy="3428990"/>
          </a:xfrm>
          <a:prstGeom prst="rect">
            <a:avLst/>
          </a:prstGeom>
        </p:spPr>
      </p:pic>
      <p:pic>
        <p:nvPicPr>
          <p:cNvPr id="34" name="Symbol zastępczy obrazu 33" descr="Obraz zawierający osoba, zewnętrzne, niebo, drzewo&#10;&#10;Opis wygenerowany automatycznie">
            <a:extLst>
              <a:ext uri="{FF2B5EF4-FFF2-40B4-BE49-F238E27FC236}">
                <a16:creationId xmlns:a16="http://schemas.microsoft.com/office/drawing/2014/main" id="{10276375-27F2-9BFD-0C8D-21D8410923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r="-2" b="2533"/>
          <a:stretch/>
        </p:blipFill>
        <p:spPr>
          <a:xfrm>
            <a:off x="7497333" y="3429000"/>
            <a:ext cx="469087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15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umer slajdu — symbol zastępczy 20">
            <a:extLst>
              <a:ext uri="{FF2B5EF4-FFF2-40B4-BE49-F238E27FC236}">
                <a16:creationId xmlns:a16="http://schemas.microsoft.com/office/drawing/2014/main" id="{1C563B34-DD53-4FB1-B8C2-8914E01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6</a:t>
            </a:fld>
            <a:endParaRPr lang="pl-PL"/>
          </a:p>
        </p:txBody>
      </p:sp>
      <p:graphicFrame>
        <p:nvGraphicFramePr>
          <p:cNvPr id="23" name="pole tekstowe 1">
            <a:extLst>
              <a:ext uri="{FF2B5EF4-FFF2-40B4-BE49-F238E27FC236}">
                <a16:creationId xmlns:a16="http://schemas.microsoft.com/office/drawing/2014/main" id="{8AC9AF02-65D7-AD5F-AF30-AF0BC2BDE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914664"/>
              </p:ext>
            </p:extLst>
          </p:nvPr>
        </p:nvGraphicFramePr>
        <p:xfrm>
          <a:off x="494949" y="-20728"/>
          <a:ext cx="4764947" cy="6673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ymbol zastępczy obrazu 5" descr="Obraz zawierający tekst, autobus, droga, zewnętrzne&#10;&#10;Opis wygenerowany automatycznie">
            <a:extLst>
              <a:ext uri="{FF2B5EF4-FFF2-40B4-BE49-F238E27FC236}">
                <a16:creationId xmlns:a16="http://schemas.microsoft.com/office/drawing/2014/main" id="{C902E8DC-FAD9-8AD7-750F-C757916D4E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16406" r="16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149" y="3801122"/>
            <a:ext cx="9017728" cy="1562959"/>
          </a:xfrm>
        </p:spPr>
        <p:txBody>
          <a:bodyPr rtlCol="0"/>
          <a:lstStyle/>
          <a:p>
            <a:pPr rtl="0"/>
            <a:b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Wydział Komunikacji, Transportu i Dróg Starostwa Powiatowego</a:t>
            </a:r>
            <a:endParaRPr lang="pl-PL" sz="24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4419" y="4686801"/>
            <a:ext cx="9926265" cy="1035573"/>
          </a:xfrm>
        </p:spPr>
        <p:txBody>
          <a:bodyPr rtlCol="0">
            <a:normAutofit fontScale="92500" lnSpcReduction="20000"/>
          </a:bodyPr>
          <a:lstStyle/>
          <a:p>
            <a:pPr rtl="0"/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rtl="0"/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 terenie powiatu, według stanu na dzień 31 grudnia 2021 r., zarejestrowanych było 56.208 pojazdów.  </a:t>
            </a:r>
          </a:p>
          <a:p>
            <a:pPr rtl="0"/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2021 r. wydano ogółem 8.925 decyzji, przy łącznej liczbie załatwionych spraw w ilości 18.660.</a:t>
            </a:r>
            <a:endParaRPr lang="pl-PL" sz="1700" dirty="0"/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7</a:t>
            </a:fld>
            <a:endParaRPr lang="pl-PL"/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6F56611C-8E61-FE4F-D38B-F9F546A778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1785" b="21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1561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8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0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Obraz 13" descr="Obraz zawierający wewnątrz&#10;&#10;Opis wygenerowany automatycznie">
            <a:extLst>
              <a:ext uri="{FF2B5EF4-FFF2-40B4-BE49-F238E27FC236}">
                <a16:creationId xmlns:a16="http://schemas.microsoft.com/office/drawing/2014/main" id="{C042AD8C-34D2-DC31-2483-956C88567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7" r="14472"/>
          <a:stretch/>
        </p:blipFill>
        <p:spPr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10" name="Symbol zastępczy obrazu 9" descr="Obraz zawierający budynek, wewnątrz, kamień, kolumnada&#10;&#10;Opis wygenerowany automatycznie">
            <a:extLst>
              <a:ext uri="{FF2B5EF4-FFF2-40B4-BE49-F238E27FC236}">
                <a16:creationId xmlns:a16="http://schemas.microsoft.com/office/drawing/2014/main" id="{24AA4E8D-F68E-3351-287F-AC3D64C71E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25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7" name="Freeform: Shape 32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093887"/>
            <a:ext cx="4193810" cy="8809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/>
              <a:t>Zadania kubaturowe</a:t>
            </a:r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8063" y="2984423"/>
            <a:ext cx="4966660" cy="1873327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l-PL" sz="1400" dirty="0">
                <a:effectLst/>
              </a:rPr>
              <a:t> </a:t>
            </a:r>
            <a:r>
              <a:rPr lang="en-US" sz="1400" dirty="0" err="1">
                <a:effectLst/>
              </a:rPr>
              <a:t>Rok</a:t>
            </a:r>
            <a:r>
              <a:rPr lang="en-US" sz="1400" dirty="0">
                <a:effectLst/>
              </a:rPr>
              <a:t> 2021 to </a:t>
            </a:r>
            <a:r>
              <a:rPr lang="en-US" sz="1400" dirty="0" err="1">
                <a:effectLst/>
              </a:rPr>
              <a:t>również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realizacja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zadań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kubaturowych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tj</a:t>
            </a:r>
            <a:r>
              <a:rPr lang="en-US" sz="1400" dirty="0">
                <a:effectLst/>
              </a:rPr>
              <a:t>. </a:t>
            </a:r>
            <a:r>
              <a:rPr lang="en-US" sz="1400" dirty="0" err="1">
                <a:effectLst/>
              </a:rPr>
              <a:t>robót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budowlanych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prac</a:t>
            </a:r>
            <a:r>
              <a:rPr lang="en-US" sz="1400" dirty="0">
                <a:effectLst/>
              </a:rPr>
              <a:t>  </a:t>
            </a:r>
            <a:r>
              <a:rPr lang="en-US" sz="1400" dirty="0" err="1">
                <a:effectLst/>
              </a:rPr>
              <a:t>konserwatorsko</a:t>
            </a:r>
            <a:r>
              <a:rPr lang="en-US" sz="1400" dirty="0">
                <a:effectLst/>
              </a:rPr>
              <a:t>- </a:t>
            </a:r>
            <a:r>
              <a:rPr lang="en-US" sz="1400" dirty="0" err="1">
                <a:effectLst/>
              </a:rPr>
              <a:t>restauratorskich</a:t>
            </a:r>
            <a:r>
              <a:rPr lang="en-US" sz="1400" dirty="0">
                <a:effectLst/>
              </a:rPr>
              <a:t>  </a:t>
            </a:r>
            <a:r>
              <a:rPr lang="en-US" sz="1400" dirty="0" err="1">
                <a:effectLst/>
              </a:rPr>
              <a:t>fundamentów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wnętrza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budynku</a:t>
            </a:r>
            <a:r>
              <a:rPr lang="pl-PL" sz="1400" dirty="0">
                <a:effectLst/>
              </a:rPr>
              <a:t> </a:t>
            </a:r>
            <a:r>
              <a:rPr lang="en-US" sz="1400" dirty="0">
                <a:effectLst/>
              </a:rPr>
              <a:t>w </a:t>
            </a:r>
            <a:r>
              <a:rPr lang="en-US" sz="1400" dirty="0" err="1">
                <a:effectLst/>
              </a:rPr>
              <a:t>Kowalewie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Pomorskim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potrzeby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Publicznej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Szkoły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Muzycznej</a:t>
            </a:r>
            <a:r>
              <a:rPr lang="en-US" sz="1400" dirty="0">
                <a:effectLst/>
              </a:rPr>
              <a:t> I </a:t>
            </a:r>
            <a:r>
              <a:rPr lang="en-US" sz="1400" dirty="0" err="1">
                <a:effectLst/>
              </a:rPr>
              <a:t>Stopnia</a:t>
            </a:r>
            <a:r>
              <a:rPr lang="en-US" sz="1400" dirty="0">
                <a:effectLst/>
              </a:rPr>
              <a:t>. </a:t>
            </a:r>
          </a:p>
          <a:p>
            <a:pPr algn="ctr">
              <a:lnSpc>
                <a:spcPct val="90000"/>
              </a:lnSpc>
            </a:pPr>
            <a:r>
              <a:rPr lang="en-US" sz="1400" dirty="0" err="1">
                <a:effectLst/>
              </a:rPr>
              <a:t>Wykonanie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budżetu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dla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tego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zadania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wyniosło</a:t>
            </a:r>
            <a:r>
              <a:rPr lang="en-US" sz="1400" dirty="0">
                <a:effectLst/>
              </a:rPr>
              <a:t> </a:t>
            </a:r>
            <a:endParaRPr lang="pl-PL" sz="1400" dirty="0">
              <a:effectLst/>
            </a:endParaRPr>
          </a:p>
          <a:p>
            <a:pPr algn="ctr">
              <a:lnSpc>
                <a:spcPct val="90000"/>
              </a:lnSpc>
            </a:pPr>
            <a:r>
              <a:rPr lang="en-US" sz="1400" b="1" dirty="0">
                <a:effectLst/>
              </a:rPr>
              <a:t>1.299.548,01 </a:t>
            </a:r>
            <a:r>
              <a:rPr lang="en-US" sz="1400" b="1" dirty="0" err="1">
                <a:effectLst/>
              </a:rPr>
              <a:t>zł</a:t>
            </a:r>
            <a:r>
              <a:rPr lang="en-US" sz="1400" dirty="0">
                <a:effectLst/>
              </a:rPr>
              <a:t>.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233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818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581E8936-2270-47FE-94A4-398CB123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927" y="3801122"/>
            <a:ext cx="7905240" cy="1562959"/>
          </a:xfrm>
        </p:spPr>
        <p:txBody>
          <a:bodyPr rtlCol="0"/>
          <a:lstStyle/>
          <a:p>
            <a:pPr algn="ctr" rtl="0"/>
            <a:r>
              <a:rPr lang="pl-P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pl-P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rojekty dedykowane placówkom oświatowym</a:t>
            </a:r>
            <a:endParaRPr lang="pl-PL" sz="2400" b="1" dirty="0"/>
          </a:p>
        </p:txBody>
      </p:sp>
      <p:sp>
        <p:nvSpPr>
          <p:cNvPr id="13" name="Zawartość — symbol zastępczy 12">
            <a:extLst>
              <a:ext uri="{FF2B5EF4-FFF2-40B4-BE49-F238E27FC236}">
                <a16:creationId xmlns:a16="http://schemas.microsoft.com/office/drawing/2014/main" id="{C0287FEC-3826-4868-8D93-52429C6156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7641" y="4286865"/>
            <a:ext cx="9604689" cy="2192593"/>
          </a:xfrm>
        </p:spPr>
        <p:txBody>
          <a:bodyPr rtlCol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„Nowe perspektywy kształcenia zawodowego w Powiecie Golubsko-Dobrzyńskim”,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realizowany przez Zespół Szkół nr 2 w Golubiu-Dobrzyniu, Zespół Szkół w Kowalewie Pomorskim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oraz Szkołę Przysposabiającą do Pracy w Zespole Szkół nr 3 w Golubiu-Dobrzyniu.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Całkowita kwota projektu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2.472.301,51 zł</a:t>
            </a:r>
            <a:r>
              <a:rPr lang="pl-PL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przy wkładzie własnym w wysokości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247.230,14 zł.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pl-PL" smtClean="0"/>
              <a:pPr rtl="0"/>
              <a:t>9</a:t>
            </a:fld>
            <a:endParaRPr lang="pl-PL"/>
          </a:p>
        </p:txBody>
      </p:sp>
      <p:pic>
        <p:nvPicPr>
          <p:cNvPr id="3" name="Symbol zastępczy obrazu 2" descr="Obraz zawierający niebo, osoba, zewnętrzne, stojące&#10;&#10;Opis wygenerowany automatycznie">
            <a:extLst>
              <a:ext uri="{FF2B5EF4-FFF2-40B4-BE49-F238E27FC236}">
                <a16:creationId xmlns:a16="http://schemas.microsoft.com/office/drawing/2014/main" id="{091AC5A3-E060-00C7-4D6A-CF84E786FC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71" r="1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967189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811A92-D464-4AC4-A396-BA73B10CEEAC}">
  <ds:schemaRefs>
    <ds:schemaRef ds:uri="16c05727-aa75-4e4a-9b5f-8a80a1165891"/>
    <ds:schemaRef ds:uri="71af3243-3dd4-4a8d-8c0d-dd76da1f02a5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230e9df3-be65-4c73-a93b-d1236ebd677e"/>
    <ds:schemaRef ds:uri="http://purl.org/dc/dcmitype/"/>
    <ds:schemaRef ds:uri="http://schemas.microsoft.com/sharepoint/v3"/>
    <ds:schemaRef ds:uri="http://schemas.microsoft.com/office/2006/metadata/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346</TotalTime>
  <Words>1391</Words>
  <Application>Microsoft Office PowerPoint</Application>
  <PresentationFormat>Panoramiczny</PresentationFormat>
  <Paragraphs>185</Paragraphs>
  <Slides>25</Slides>
  <Notes>20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6" baseType="lpstr">
      <vt:lpstr>Amasis MT Pro Black</vt:lpstr>
      <vt:lpstr>Arial</vt:lpstr>
      <vt:lpstr>Arial Black</vt:lpstr>
      <vt:lpstr>Arial Narrow</vt:lpstr>
      <vt:lpstr>Calibri</vt:lpstr>
      <vt:lpstr>OpenSans</vt:lpstr>
      <vt:lpstr>Times New Roman</vt:lpstr>
      <vt:lpstr>Trebuchet MS</vt:lpstr>
      <vt:lpstr>Wingdings</vt:lpstr>
      <vt:lpstr>Wingdings 3</vt:lpstr>
      <vt:lpstr>Faseta</vt:lpstr>
      <vt:lpstr>Prezentacja programu PowerPoint</vt:lpstr>
      <vt:lpstr>  BUDŻET POWIATU </vt:lpstr>
      <vt:lpstr>BUDŻET POWIATU </vt:lpstr>
      <vt:lpstr>Drogi publiczne powiatowe, wydatki inwestycyjne jednostek budżetowych </vt:lpstr>
      <vt:lpstr>Drogi publiczne powiatowe, wydatki inwestycyjne jednostek budżetowych </vt:lpstr>
      <vt:lpstr>Prezentacja programu PowerPoint</vt:lpstr>
      <vt:lpstr> Wydział Komunikacji, Transportu i Dróg Starostwa Powiatowego</vt:lpstr>
      <vt:lpstr>Zadania kubaturowe</vt:lpstr>
      <vt:lpstr>Projekty dedykowane placówkom oświatowym</vt:lpstr>
      <vt:lpstr>Projekty dedykowane placówkom oświatowym</vt:lpstr>
      <vt:lpstr>Projekty dedykowane placówkom oświatowym</vt:lpstr>
      <vt:lpstr>Projekty dedykowane placówkom oświatowym</vt:lpstr>
      <vt:lpstr>Projekty dedykowane placówkom oświatowym</vt:lpstr>
      <vt:lpstr>Projekty dedykowane placówkom oświatowym</vt:lpstr>
      <vt:lpstr>Projekty dedykowane placówkom oświatowym</vt:lpstr>
      <vt:lpstr>Projekty dedykowane placówkom oświatowym</vt:lpstr>
      <vt:lpstr>Projekty dedykowane placówkom oświatowym</vt:lpstr>
      <vt:lpstr>Projekty dedykowane placówkom oświatowym</vt:lpstr>
      <vt:lpstr>Promocja i ochrona zdrowia</vt:lpstr>
      <vt:lpstr>Wsparcie rodziny                  i system pieczy zastępczej</vt:lpstr>
      <vt:lpstr>Pomoc społeczna</vt:lpstr>
      <vt:lpstr>Budżety poszczególnych jednostek pomocowych.</vt:lpstr>
      <vt:lpstr>Powiatowy Urząd Pracy </vt:lpstr>
      <vt:lpstr>Kultura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 O STANIE POWIATU GOLUBSKO-DOBRZYŃSKIEGO</dc:title>
  <dc:creator>Marcin Nowak</dc:creator>
  <cp:lastModifiedBy>Marcin Nowak</cp:lastModifiedBy>
  <cp:revision>28</cp:revision>
  <cp:lastPrinted>2022-06-27T07:05:47Z</cp:lastPrinted>
  <dcterms:created xsi:type="dcterms:W3CDTF">2022-06-24T08:20:12Z</dcterms:created>
  <dcterms:modified xsi:type="dcterms:W3CDTF">2022-06-27T08:20:10Z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